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30"/>
  </p:notesMasterIdLst>
  <p:handoutMasterIdLst>
    <p:handoutMasterId r:id="rId31"/>
  </p:handoutMasterIdLst>
  <p:sldIdLst>
    <p:sldId id="257" r:id="rId2"/>
    <p:sldId id="337" r:id="rId3"/>
    <p:sldId id="259" r:id="rId4"/>
    <p:sldId id="261" r:id="rId5"/>
    <p:sldId id="263" r:id="rId6"/>
    <p:sldId id="262" r:id="rId7"/>
    <p:sldId id="265" r:id="rId8"/>
    <p:sldId id="268" r:id="rId9"/>
    <p:sldId id="269" r:id="rId10"/>
    <p:sldId id="270" r:id="rId11"/>
    <p:sldId id="272" r:id="rId12"/>
    <p:sldId id="275" r:id="rId13"/>
    <p:sldId id="344" r:id="rId14"/>
    <p:sldId id="274" r:id="rId15"/>
    <p:sldId id="371" r:id="rId16"/>
    <p:sldId id="280" r:id="rId17"/>
    <p:sldId id="282" r:id="rId18"/>
    <p:sldId id="283" r:id="rId19"/>
    <p:sldId id="345" r:id="rId20"/>
    <p:sldId id="288" r:id="rId21"/>
    <p:sldId id="374" r:id="rId22"/>
    <p:sldId id="290" r:id="rId23"/>
    <p:sldId id="292" r:id="rId24"/>
    <p:sldId id="370" r:id="rId25"/>
    <p:sldId id="346" r:id="rId26"/>
    <p:sldId id="375" r:id="rId27"/>
    <p:sldId id="369" r:id="rId28"/>
    <p:sldId id="336" r:id="rId29"/>
  </p:sldIdLst>
  <p:sldSz cx="9144000" cy="6858000" type="screen4x3"/>
  <p:notesSz cx="10020300" cy="688816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8AB8"/>
    <a:srgbClr val="607830"/>
    <a:srgbClr val="74913B"/>
    <a:srgbClr val="7C9B3F"/>
    <a:srgbClr val="8F77AD"/>
    <a:srgbClr val="51BBA9"/>
    <a:srgbClr val="FFCC00"/>
    <a:srgbClr val="3EA090"/>
    <a:srgbClr val="267996"/>
    <a:srgbClr val="2A7C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8" autoAdjust="0"/>
    <p:restoredTop sz="94660"/>
  </p:normalViewPr>
  <p:slideViewPr>
    <p:cSldViewPr showGuides="1">
      <p:cViewPr varScale="1">
        <p:scale>
          <a:sx n="113" d="100"/>
          <a:sy n="113" d="100"/>
        </p:scale>
        <p:origin x="1494" y="96"/>
      </p:cViewPr>
      <p:guideLst>
        <p:guide orient="horz" pos="2296"/>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D4FF82-031F-4D44-AD9B-42E279EA37C0}" type="doc">
      <dgm:prSet loTypeId="urn:microsoft.com/office/officeart/2005/8/layout/radial4" loCatId="relationship" qsTypeId="urn:microsoft.com/office/officeart/2005/8/quickstyle/3d1" qsCatId="3D" csTypeId="urn:microsoft.com/office/officeart/2005/8/colors/colorful3" csCatId="colorful" phldr="1"/>
      <dgm:spPr/>
      <dgm:t>
        <a:bodyPr/>
        <a:lstStyle/>
        <a:p>
          <a:endParaRPr lang="pt-BR"/>
        </a:p>
      </dgm:t>
    </dgm:pt>
    <dgm:pt modelId="{A2FBB1CD-EBEF-4B61-94F1-CF5B3F03ABF7}">
      <dgm:prSet phldrT="[Texto]"/>
      <dgm:spPr>
        <a:solidFill>
          <a:srgbClr val="E27360"/>
        </a:solidFill>
        <a:ln>
          <a:noFill/>
        </a:ln>
        <a:effectLst/>
        <a:scene3d>
          <a:camera prst="orthographicFront"/>
          <a:lightRig rig="flat" dir="t"/>
        </a:scene3d>
        <a:sp3d prstMaterial="plastic">
          <a:bevelB w="88900" h="31750" prst="angle"/>
        </a:sp3d>
      </dgm:spPr>
      <dgm:t>
        <a:bodyPr/>
        <a:lstStyle/>
        <a:p>
          <a:r>
            <a:rPr lang="pt-BR" dirty="0" smtClean="0">
              <a:solidFill>
                <a:schemeClr val="tx1">
                  <a:lumMod val="85000"/>
                  <a:lumOff val="15000"/>
                </a:schemeClr>
              </a:solidFill>
            </a:rPr>
            <a:t>Satisfação do cliente</a:t>
          </a:r>
          <a:endParaRPr lang="pt-BR" dirty="0">
            <a:solidFill>
              <a:schemeClr val="tx1">
                <a:lumMod val="85000"/>
                <a:lumOff val="15000"/>
              </a:schemeClr>
            </a:solidFill>
          </a:endParaRPr>
        </a:p>
      </dgm:t>
    </dgm:pt>
    <dgm:pt modelId="{2BB8FB0F-25E4-4410-A2F2-BD9624C1CC5B}" type="parTrans" cxnId="{21FEA9F2-BD02-46A4-8F09-88256D935DA5}">
      <dgm:prSet/>
      <dgm:spPr/>
      <dgm:t>
        <a:bodyPr/>
        <a:lstStyle/>
        <a:p>
          <a:endParaRPr lang="pt-BR">
            <a:solidFill>
              <a:schemeClr val="tx1">
                <a:lumMod val="85000"/>
                <a:lumOff val="15000"/>
              </a:schemeClr>
            </a:solidFill>
          </a:endParaRPr>
        </a:p>
      </dgm:t>
    </dgm:pt>
    <dgm:pt modelId="{1C641392-0C1B-4EC6-A640-FDEFE9E8960E}" type="sibTrans" cxnId="{21FEA9F2-BD02-46A4-8F09-88256D935DA5}">
      <dgm:prSet/>
      <dgm:spPr/>
      <dgm:t>
        <a:bodyPr/>
        <a:lstStyle/>
        <a:p>
          <a:endParaRPr lang="pt-BR">
            <a:solidFill>
              <a:schemeClr val="tx1">
                <a:lumMod val="85000"/>
                <a:lumOff val="15000"/>
              </a:schemeClr>
            </a:solidFill>
          </a:endParaRPr>
        </a:p>
      </dgm:t>
    </dgm:pt>
    <dgm:pt modelId="{C0B8BE73-FF07-45AE-B506-119FA85046AB}">
      <dgm:prSet phldrT="[Texto]"/>
      <dgm:spPr>
        <a:solidFill>
          <a:srgbClr val="51BBA9"/>
        </a:solidFill>
        <a:ln>
          <a:noFill/>
        </a:ln>
        <a:effectLst/>
        <a:scene3d>
          <a:camera prst="orthographicFront"/>
          <a:lightRig rig="flat" dir="t"/>
        </a:scene3d>
        <a:sp3d prstMaterial="plastic">
          <a:bevelB w="88900" h="31750" prst="angle"/>
        </a:sp3d>
      </dgm:spPr>
      <dgm:t>
        <a:bodyPr/>
        <a:lstStyle/>
        <a:p>
          <a:r>
            <a:rPr lang="pt-BR" dirty="0" smtClean="0">
              <a:solidFill>
                <a:schemeClr val="tx1">
                  <a:lumMod val="85000"/>
                  <a:lumOff val="15000"/>
                </a:schemeClr>
              </a:solidFill>
            </a:rPr>
            <a:t>Bom atendimento</a:t>
          </a:r>
          <a:endParaRPr lang="pt-BR" dirty="0">
            <a:solidFill>
              <a:schemeClr val="tx1">
                <a:lumMod val="85000"/>
                <a:lumOff val="15000"/>
              </a:schemeClr>
            </a:solidFill>
          </a:endParaRPr>
        </a:p>
      </dgm:t>
    </dgm:pt>
    <dgm:pt modelId="{A757BF08-3646-411D-A6C7-3B86E1B4AAEE}" type="parTrans" cxnId="{E5AF2051-463A-4551-A1BC-98D6E04BC822}">
      <dgm:prSet/>
      <dgm:spPr>
        <a:solidFill>
          <a:srgbClr val="51BBA9"/>
        </a:solidFill>
        <a:ln>
          <a:noFill/>
        </a:ln>
        <a:effectLst/>
        <a:scene3d>
          <a:camera prst="orthographicFront"/>
          <a:lightRig rig="flat" dir="t"/>
        </a:scene3d>
        <a:sp3d z="-190500" prstMaterial="plastic">
          <a:bevelB w="25400" h="25400" prst="angle"/>
        </a:sp3d>
      </dgm:spPr>
      <dgm:t>
        <a:bodyPr/>
        <a:lstStyle/>
        <a:p>
          <a:endParaRPr lang="pt-BR" dirty="0">
            <a:solidFill>
              <a:schemeClr val="tx1">
                <a:lumMod val="85000"/>
                <a:lumOff val="15000"/>
              </a:schemeClr>
            </a:solidFill>
          </a:endParaRPr>
        </a:p>
      </dgm:t>
    </dgm:pt>
    <dgm:pt modelId="{69C36657-3765-462A-BC9A-4AEF485F347D}" type="sibTrans" cxnId="{E5AF2051-463A-4551-A1BC-98D6E04BC822}">
      <dgm:prSet/>
      <dgm:spPr/>
      <dgm:t>
        <a:bodyPr/>
        <a:lstStyle/>
        <a:p>
          <a:endParaRPr lang="pt-BR">
            <a:solidFill>
              <a:schemeClr val="tx1">
                <a:lumMod val="85000"/>
                <a:lumOff val="15000"/>
              </a:schemeClr>
            </a:solidFill>
          </a:endParaRPr>
        </a:p>
      </dgm:t>
    </dgm:pt>
    <dgm:pt modelId="{6B3DED78-1DED-4F4F-9A64-423A01869355}">
      <dgm:prSet phldrT="[Texto]"/>
      <dgm:spPr>
        <a:solidFill>
          <a:srgbClr val="66CCFF"/>
        </a:solidFill>
        <a:ln>
          <a:noFill/>
        </a:ln>
        <a:effectLst/>
        <a:scene3d>
          <a:camera prst="orthographicFront"/>
          <a:lightRig rig="flat" dir="t"/>
        </a:scene3d>
        <a:sp3d prstMaterial="plastic">
          <a:bevelB w="88900" h="31750" prst="angle"/>
        </a:sp3d>
      </dgm:spPr>
      <dgm:t>
        <a:bodyPr/>
        <a:lstStyle/>
        <a:p>
          <a:r>
            <a:rPr lang="pt-BR" dirty="0" smtClean="0">
              <a:solidFill>
                <a:schemeClr val="tx1">
                  <a:lumMod val="85000"/>
                  <a:lumOff val="15000"/>
                </a:schemeClr>
              </a:solidFill>
            </a:rPr>
            <a:t>Organização</a:t>
          </a:r>
          <a:endParaRPr lang="pt-BR" dirty="0">
            <a:solidFill>
              <a:schemeClr val="tx1">
                <a:lumMod val="85000"/>
                <a:lumOff val="15000"/>
              </a:schemeClr>
            </a:solidFill>
          </a:endParaRPr>
        </a:p>
      </dgm:t>
    </dgm:pt>
    <dgm:pt modelId="{D1176370-2FAE-4633-B2B4-5D09BAE7E889}" type="parTrans" cxnId="{30EDC65D-1FC1-400B-9E14-09ED24E6A140}">
      <dgm:prSet/>
      <dgm:spPr>
        <a:solidFill>
          <a:srgbClr val="66CCFF"/>
        </a:solidFill>
        <a:ln>
          <a:noFill/>
        </a:ln>
        <a:effectLst/>
        <a:scene3d>
          <a:camera prst="orthographicFront"/>
          <a:lightRig rig="flat" dir="t"/>
        </a:scene3d>
        <a:sp3d z="-190500" prstMaterial="plastic">
          <a:bevelB w="25400" h="25400" prst="angle"/>
        </a:sp3d>
      </dgm:spPr>
      <dgm:t>
        <a:bodyPr/>
        <a:lstStyle/>
        <a:p>
          <a:endParaRPr lang="pt-BR" dirty="0">
            <a:solidFill>
              <a:schemeClr val="tx1">
                <a:lumMod val="85000"/>
                <a:lumOff val="15000"/>
              </a:schemeClr>
            </a:solidFill>
          </a:endParaRPr>
        </a:p>
      </dgm:t>
    </dgm:pt>
    <dgm:pt modelId="{86E6AF1E-1171-42C4-BB23-D533ACAF6E52}" type="sibTrans" cxnId="{30EDC65D-1FC1-400B-9E14-09ED24E6A140}">
      <dgm:prSet/>
      <dgm:spPr/>
      <dgm:t>
        <a:bodyPr/>
        <a:lstStyle/>
        <a:p>
          <a:endParaRPr lang="pt-BR">
            <a:solidFill>
              <a:schemeClr val="tx1">
                <a:lumMod val="85000"/>
                <a:lumOff val="15000"/>
              </a:schemeClr>
            </a:solidFill>
          </a:endParaRPr>
        </a:p>
      </dgm:t>
    </dgm:pt>
    <dgm:pt modelId="{1DB6BABF-6873-4AEF-B68E-4F2AC3B04C1E}">
      <dgm:prSet phldrT="[Texto]"/>
      <dgm:spPr>
        <a:solidFill>
          <a:srgbClr val="8F77AD"/>
        </a:solidFill>
        <a:ln>
          <a:noFill/>
        </a:ln>
        <a:effectLst/>
        <a:scene3d>
          <a:camera prst="orthographicFront"/>
          <a:lightRig rig="flat" dir="t"/>
        </a:scene3d>
        <a:sp3d prstMaterial="plastic">
          <a:bevelB w="88900" h="31750" prst="angle"/>
        </a:sp3d>
      </dgm:spPr>
      <dgm:t>
        <a:bodyPr/>
        <a:lstStyle/>
        <a:p>
          <a:r>
            <a:rPr lang="pt-BR" dirty="0" smtClean="0">
              <a:solidFill>
                <a:schemeClr val="tx1">
                  <a:lumMod val="85000"/>
                  <a:lumOff val="15000"/>
                </a:schemeClr>
              </a:solidFill>
            </a:rPr>
            <a:t>Planejamento</a:t>
          </a:r>
          <a:endParaRPr lang="pt-BR" dirty="0">
            <a:solidFill>
              <a:schemeClr val="tx1">
                <a:lumMod val="85000"/>
                <a:lumOff val="15000"/>
              </a:schemeClr>
            </a:solidFill>
          </a:endParaRPr>
        </a:p>
      </dgm:t>
    </dgm:pt>
    <dgm:pt modelId="{6CCB45E7-F389-4B3B-9B54-7F277A948743}" type="parTrans" cxnId="{839D6351-76B0-434A-A918-AA870D45506E}">
      <dgm:prSet/>
      <dgm:spPr>
        <a:solidFill>
          <a:srgbClr val="8F77AD"/>
        </a:solidFill>
        <a:ln>
          <a:noFill/>
        </a:ln>
        <a:effectLst/>
        <a:scene3d>
          <a:camera prst="orthographicFront"/>
          <a:lightRig rig="flat" dir="t"/>
        </a:scene3d>
        <a:sp3d z="-190500" prstMaterial="plastic">
          <a:bevelB w="25400" h="25400" prst="angle"/>
        </a:sp3d>
      </dgm:spPr>
      <dgm:t>
        <a:bodyPr/>
        <a:lstStyle/>
        <a:p>
          <a:endParaRPr lang="pt-BR" dirty="0">
            <a:solidFill>
              <a:schemeClr val="tx1">
                <a:lumMod val="85000"/>
                <a:lumOff val="15000"/>
              </a:schemeClr>
            </a:solidFill>
          </a:endParaRPr>
        </a:p>
      </dgm:t>
    </dgm:pt>
    <dgm:pt modelId="{5D15937F-ACE6-43B9-A7C1-9379C145C793}" type="sibTrans" cxnId="{839D6351-76B0-434A-A918-AA870D45506E}">
      <dgm:prSet/>
      <dgm:spPr/>
      <dgm:t>
        <a:bodyPr/>
        <a:lstStyle/>
        <a:p>
          <a:endParaRPr lang="pt-BR">
            <a:solidFill>
              <a:schemeClr val="tx1">
                <a:lumMod val="85000"/>
                <a:lumOff val="15000"/>
              </a:schemeClr>
            </a:solidFill>
          </a:endParaRPr>
        </a:p>
      </dgm:t>
    </dgm:pt>
    <dgm:pt modelId="{9918BFEB-AB1E-4577-84C0-FE1802AAC7B5}">
      <dgm:prSet phldrT="[Texto]"/>
      <dgm:spPr>
        <a:solidFill>
          <a:srgbClr val="F8875A"/>
        </a:solidFill>
        <a:ln>
          <a:noFill/>
        </a:ln>
        <a:effectLst/>
        <a:scene3d>
          <a:camera prst="orthographicFront"/>
          <a:lightRig rig="flat" dir="t"/>
        </a:scene3d>
        <a:sp3d prstMaterial="plastic">
          <a:bevelB w="88900" h="31750" prst="angle"/>
        </a:sp3d>
      </dgm:spPr>
      <dgm:t>
        <a:bodyPr/>
        <a:lstStyle/>
        <a:p>
          <a:r>
            <a:rPr lang="pt-BR" dirty="0" smtClean="0">
              <a:solidFill>
                <a:schemeClr val="tx1">
                  <a:lumMod val="85000"/>
                  <a:lumOff val="15000"/>
                </a:schemeClr>
              </a:solidFill>
            </a:rPr>
            <a:t>Controle de custos</a:t>
          </a:r>
          <a:endParaRPr lang="pt-BR" dirty="0">
            <a:solidFill>
              <a:schemeClr val="tx1">
                <a:lumMod val="85000"/>
                <a:lumOff val="15000"/>
              </a:schemeClr>
            </a:solidFill>
          </a:endParaRPr>
        </a:p>
      </dgm:t>
    </dgm:pt>
    <dgm:pt modelId="{27E25E59-6568-4503-B828-33DB7F0D87EE}" type="parTrans" cxnId="{25058734-D499-4297-9355-CFF7E13F82D3}">
      <dgm:prSet/>
      <dgm:spPr>
        <a:solidFill>
          <a:srgbClr val="F8875A"/>
        </a:solidFill>
        <a:effectLst/>
        <a:scene3d>
          <a:camera prst="orthographicFront"/>
          <a:lightRig rig="flat" dir="t"/>
        </a:scene3d>
        <a:sp3d z="-190500" prstMaterial="plastic">
          <a:bevelB w="25400" h="25400" prst="angle"/>
        </a:sp3d>
      </dgm:spPr>
      <dgm:t>
        <a:bodyPr/>
        <a:lstStyle/>
        <a:p>
          <a:endParaRPr lang="pt-BR" dirty="0">
            <a:solidFill>
              <a:schemeClr val="tx1">
                <a:lumMod val="85000"/>
                <a:lumOff val="15000"/>
              </a:schemeClr>
            </a:solidFill>
          </a:endParaRPr>
        </a:p>
      </dgm:t>
    </dgm:pt>
    <dgm:pt modelId="{3B835C41-13A5-4E96-8063-9FBF1B826D76}" type="sibTrans" cxnId="{25058734-D499-4297-9355-CFF7E13F82D3}">
      <dgm:prSet/>
      <dgm:spPr/>
      <dgm:t>
        <a:bodyPr/>
        <a:lstStyle/>
        <a:p>
          <a:endParaRPr lang="pt-BR">
            <a:solidFill>
              <a:schemeClr val="tx1">
                <a:lumMod val="85000"/>
                <a:lumOff val="15000"/>
              </a:schemeClr>
            </a:solidFill>
          </a:endParaRPr>
        </a:p>
      </dgm:t>
    </dgm:pt>
    <dgm:pt modelId="{9CB58EE9-271E-4F0C-AEEF-845F1B26693D}" type="pres">
      <dgm:prSet presAssocID="{3ED4FF82-031F-4D44-AD9B-42E279EA37C0}" presName="cycle" presStyleCnt="0">
        <dgm:presLayoutVars>
          <dgm:chMax val="1"/>
          <dgm:dir/>
          <dgm:animLvl val="ctr"/>
          <dgm:resizeHandles val="exact"/>
        </dgm:presLayoutVars>
      </dgm:prSet>
      <dgm:spPr/>
      <dgm:t>
        <a:bodyPr/>
        <a:lstStyle/>
        <a:p>
          <a:endParaRPr lang="pt-BR"/>
        </a:p>
      </dgm:t>
    </dgm:pt>
    <dgm:pt modelId="{E08CCB44-3DB8-49FC-B659-3D422B91AE08}" type="pres">
      <dgm:prSet presAssocID="{A2FBB1CD-EBEF-4B61-94F1-CF5B3F03ABF7}" presName="centerShape" presStyleLbl="node0" presStyleIdx="0" presStyleCnt="1"/>
      <dgm:spPr/>
      <dgm:t>
        <a:bodyPr/>
        <a:lstStyle/>
        <a:p>
          <a:endParaRPr lang="pt-BR"/>
        </a:p>
      </dgm:t>
    </dgm:pt>
    <dgm:pt modelId="{146F61AC-38FA-4C30-B9D8-4D83A9D0B65C}" type="pres">
      <dgm:prSet presAssocID="{A757BF08-3646-411D-A6C7-3B86E1B4AAEE}" presName="parTrans" presStyleLbl="bgSibTrans2D1" presStyleIdx="0" presStyleCnt="4"/>
      <dgm:spPr/>
      <dgm:t>
        <a:bodyPr/>
        <a:lstStyle/>
        <a:p>
          <a:endParaRPr lang="pt-BR"/>
        </a:p>
      </dgm:t>
    </dgm:pt>
    <dgm:pt modelId="{288F967E-ECF9-4653-947A-0AD22582FF0C}" type="pres">
      <dgm:prSet presAssocID="{C0B8BE73-FF07-45AE-B506-119FA85046AB}" presName="node" presStyleLbl="node1" presStyleIdx="0" presStyleCnt="4">
        <dgm:presLayoutVars>
          <dgm:bulletEnabled val="1"/>
        </dgm:presLayoutVars>
      </dgm:prSet>
      <dgm:spPr/>
      <dgm:t>
        <a:bodyPr/>
        <a:lstStyle/>
        <a:p>
          <a:endParaRPr lang="pt-BR"/>
        </a:p>
      </dgm:t>
    </dgm:pt>
    <dgm:pt modelId="{56DBCC7D-592B-4541-83DE-AD1A881E05AB}" type="pres">
      <dgm:prSet presAssocID="{27E25E59-6568-4503-B828-33DB7F0D87EE}" presName="parTrans" presStyleLbl="bgSibTrans2D1" presStyleIdx="1" presStyleCnt="4"/>
      <dgm:spPr/>
      <dgm:t>
        <a:bodyPr/>
        <a:lstStyle/>
        <a:p>
          <a:endParaRPr lang="pt-BR"/>
        </a:p>
      </dgm:t>
    </dgm:pt>
    <dgm:pt modelId="{A028C214-F926-4B4D-BE12-2AA1E46BB553}" type="pres">
      <dgm:prSet presAssocID="{9918BFEB-AB1E-4577-84C0-FE1802AAC7B5}" presName="node" presStyleLbl="node1" presStyleIdx="1" presStyleCnt="4">
        <dgm:presLayoutVars>
          <dgm:bulletEnabled val="1"/>
        </dgm:presLayoutVars>
      </dgm:prSet>
      <dgm:spPr/>
      <dgm:t>
        <a:bodyPr/>
        <a:lstStyle/>
        <a:p>
          <a:endParaRPr lang="pt-BR"/>
        </a:p>
      </dgm:t>
    </dgm:pt>
    <dgm:pt modelId="{9A73E7A5-4BC0-41D3-A237-AF4AA670FBA8}" type="pres">
      <dgm:prSet presAssocID="{D1176370-2FAE-4633-B2B4-5D09BAE7E889}" presName="parTrans" presStyleLbl="bgSibTrans2D1" presStyleIdx="2" presStyleCnt="4"/>
      <dgm:spPr/>
      <dgm:t>
        <a:bodyPr/>
        <a:lstStyle/>
        <a:p>
          <a:endParaRPr lang="pt-BR"/>
        </a:p>
      </dgm:t>
    </dgm:pt>
    <dgm:pt modelId="{35072D90-7843-429F-B1DE-7248D53EDAB1}" type="pres">
      <dgm:prSet presAssocID="{6B3DED78-1DED-4F4F-9A64-423A01869355}" presName="node" presStyleLbl="node1" presStyleIdx="2" presStyleCnt="4">
        <dgm:presLayoutVars>
          <dgm:bulletEnabled val="1"/>
        </dgm:presLayoutVars>
      </dgm:prSet>
      <dgm:spPr/>
      <dgm:t>
        <a:bodyPr/>
        <a:lstStyle/>
        <a:p>
          <a:endParaRPr lang="pt-BR"/>
        </a:p>
      </dgm:t>
    </dgm:pt>
    <dgm:pt modelId="{2BEF400B-C275-42A6-B293-168236A58BF1}" type="pres">
      <dgm:prSet presAssocID="{6CCB45E7-F389-4B3B-9B54-7F277A948743}" presName="parTrans" presStyleLbl="bgSibTrans2D1" presStyleIdx="3" presStyleCnt="4"/>
      <dgm:spPr/>
      <dgm:t>
        <a:bodyPr/>
        <a:lstStyle/>
        <a:p>
          <a:endParaRPr lang="pt-BR"/>
        </a:p>
      </dgm:t>
    </dgm:pt>
    <dgm:pt modelId="{ABFEC4BC-B124-4F7E-AC7D-BB492063715C}" type="pres">
      <dgm:prSet presAssocID="{1DB6BABF-6873-4AEF-B68E-4F2AC3B04C1E}" presName="node" presStyleLbl="node1" presStyleIdx="3" presStyleCnt="4">
        <dgm:presLayoutVars>
          <dgm:bulletEnabled val="1"/>
        </dgm:presLayoutVars>
      </dgm:prSet>
      <dgm:spPr/>
      <dgm:t>
        <a:bodyPr/>
        <a:lstStyle/>
        <a:p>
          <a:endParaRPr lang="pt-BR"/>
        </a:p>
      </dgm:t>
    </dgm:pt>
  </dgm:ptLst>
  <dgm:cxnLst>
    <dgm:cxn modelId="{1558C324-8C05-4573-A141-B8C743C463E9}" type="presOf" srcId="{3ED4FF82-031F-4D44-AD9B-42E279EA37C0}" destId="{9CB58EE9-271E-4F0C-AEEF-845F1B26693D}" srcOrd="0" destOrd="0" presId="urn:microsoft.com/office/officeart/2005/8/layout/radial4"/>
    <dgm:cxn modelId="{E5AF2051-463A-4551-A1BC-98D6E04BC822}" srcId="{A2FBB1CD-EBEF-4B61-94F1-CF5B3F03ABF7}" destId="{C0B8BE73-FF07-45AE-B506-119FA85046AB}" srcOrd="0" destOrd="0" parTransId="{A757BF08-3646-411D-A6C7-3B86E1B4AAEE}" sibTransId="{69C36657-3765-462A-BC9A-4AEF485F347D}"/>
    <dgm:cxn modelId="{30EDC65D-1FC1-400B-9E14-09ED24E6A140}" srcId="{A2FBB1CD-EBEF-4B61-94F1-CF5B3F03ABF7}" destId="{6B3DED78-1DED-4F4F-9A64-423A01869355}" srcOrd="2" destOrd="0" parTransId="{D1176370-2FAE-4633-B2B4-5D09BAE7E889}" sibTransId="{86E6AF1E-1171-42C4-BB23-D533ACAF6E52}"/>
    <dgm:cxn modelId="{F064D998-D6C8-41A2-ADBB-398BDFD5AD6E}" type="presOf" srcId="{6B3DED78-1DED-4F4F-9A64-423A01869355}" destId="{35072D90-7843-429F-B1DE-7248D53EDAB1}" srcOrd="0" destOrd="0" presId="urn:microsoft.com/office/officeart/2005/8/layout/radial4"/>
    <dgm:cxn modelId="{602BC868-2BAE-4AD8-9847-8B7AED6C99AB}" type="presOf" srcId="{D1176370-2FAE-4633-B2B4-5D09BAE7E889}" destId="{9A73E7A5-4BC0-41D3-A237-AF4AA670FBA8}" srcOrd="0" destOrd="0" presId="urn:microsoft.com/office/officeart/2005/8/layout/radial4"/>
    <dgm:cxn modelId="{21FEA9F2-BD02-46A4-8F09-88256D935DA5}" srcId="{3ED4FF82-031F-4D44-AD9B-42E279EA37C0}" destId="{A2FBB1CD-EBEF-4B61-94F1-CF5B3F03ABF7}" srcOrd="0" destOrd="0" parTransId="{2BB8FB0F-25E4-4410-A2F2-BD9624C1CC5B}" sibTransId="{1C641392-0C1B-4EC6-A640-FDEFE9E8960E}"/>
    <dgm:cxn modelId="{A4BA1AA0-7646-45B2-91EE-388FD8913917}" type="presOf" srcId="{1DB6BABF-6873-4AEF-B68E-4F2AC3B04C1E}" destId="{ABFEC4BC-B124-4F7E-AC7D-BB492063715C}" srcOrd="0" destOrd="0" presId="urn:microsoft.com/office/officeart/2005/8/layout/radial4"/>
    <dgm:cxn modelId="{D6E2B3C4-C05E-40BD-A1D5-1417B564818F}" type="presOf" srcId="{6CCB45E7-F389-4B3B-9B54-7F277A948743}" destId="{2BEF400B-C275-42A6-B293-168236A58BF1}" srcOrd="0" destOrd="0" presId="urn:microsoft.com/office/officeart/2005/8/layout/radial4"/>
    <dgm:cxn modelId="{25058734-D499-4297-9355-CFF7E13F82D3}" srcId="{A2FBB1CD-EBEF-4B61-94F1-CF5B3F03ABF7}" destId="{9918BFEB-AB1E-4577-84C0-FE1802AAC7B5}" srcOrd="1" destOrd="0" parTransId="{27E25E59-6568-4503-B828-33DB7F0D87EE}" sibTransId="{3B835C41-13A5-4E96-8063-9FBF1B826D76}"/>
    <dgm:cxn modelId="{839D6351-76B0-434A-A918-AA870D45506E}" srcId="{A2FBB1CD-EBEF-4B61-94F1-CF5B3F03ABF7}" destId="{1DB6BABF-6873-4AEF-B68E-4F2AC3B04C1E}" srcOrd="3" destOrd="0" parTransId="{6CCB45E7-F389-4B3B-9B54-7F277A948743}" sibTransId="{5D15937F-ACE6-43B9-A7C1-9379C145C793}"/>
    <dgm:cxn modelId="{EE68CEF7-5F67-4B6C-884D-AEB70F4CF835}" type="presOf" srcId="{C0B8BE73-FF07-45AE-B506-119FA85046AB}" destId="{288F967E-ECF9-4653-947A-0AD22582FF0C}" srcOrd="0" destOrd="0" presId="urn:microsoft.com/office/officeart/2005/8/layout/radial4"/>
    <dgm:cxn modelId="{1BA6A62A-1435-4A11-AE94-2E9084EF58B0}" type="presOf" srcId="{27E25E59-6568-4503-B828-33DB7F0D87EE}" destId="{56DBCC7D-592B-4541-83DE-AD1A881E05AB}" srcOrd="0" destOrd="0" presId="urn:microsoft.com/office/officeart/2005/8/layout/radial4"/>
    <dgm:cxn modelId="{527B054E-E5C4-4462-AEB5-053B5E5C4EEE}" type="presOf" srcId="{A2FBB1CD-EBEF-4B61-94F1-CF5B3F03ABF7}" destId="{E08CCB44-3DB8-49FC-B659-3D422B91AE08}" srcOrd="0" destOrd="0" presId="urn:microsoft.com/office/officeart/2005/8/layout/radial4"/>
    <dgm:cxn modelId="{2DAB9532-8457-4B4C-BD79-F86B16357E70}" type="presOf" srcId="{A757BF08-3646-411D-A6C7-3B86E1B4AAEE}" destId="{146F61AC-38FA-4C30-B9D8-4D83A9D0B65C}" srcOrd="0" destOrd="0" presId="urn:microsoft.com/office/officeart/2005/8/layout/radial4"/>
    <dgm:cxn modelId="{A4F0713C-971D-4967-AF8A-4F54517E8A1E}" type="presOf" srcId="{9918BFEB-AB1E-4577-84C0-FE1802AAC7B5}" destId="{A028C214-F926-4B4D-BE12-2AA1E46BB553}" srcOrd="0" destOrd="0" presId="urn:microsoft.com/office/officeart/2005/8/layout/radial4"/>
    <dgm:cxn modelId="{A31FEC74-5540-4B14-A625-10434D4E04B2}" type="presParOf" srcId="{9CB58EE9-271E-4F0C-AEEF-845F1B26693D}" destId="{E08CCB44-3DB8-49FC-B659-3D422B91AE08}" srcOrd="0" destOrd="0" presId="urn:microsoft.com/office/officeart/2005/8/layout/radial4"/>
    <dgm:cxn modelId="{0B7C10E8-A5A3-4492-B9AC-97E8B7187A65}" type="presParOf" srcId="{9CB58EE9-271E-4F0C-AEEF-845F1B26693D}" destId="{146F61AC-38FA-4C30-B9D8-4D83A9D0B65C}" srcOrd="1" destOrd="0" presId="urn:microsoft.com/office/officeart/2005/8/layout/radial4"/>
    <dgm:cxn modelId="{853E6E1D-7DF1-4FF9-82EF-B393175AB689}" type="presParOf" srcId="{9CB58EE9-271E-4F0C-AEEF-845F1B26693D}" destId="{288F967E-ECF9-4653-947A-0AD22582FF0C}" srcOrd="2" destOrd="0" presId="urn:microsoft.com/office/officeart/2005/8/layout/radial4"/>
    <dgm:cxn modelId="{4691B559-B2A3-49FC-84BD-6DB37CD7CB99}" type="presParOf" srcId="{9CB58EE9-271E-4F0C-AEEF-845F1B26693D}" destId="{56DBCC7D-592B-4541-83DE-AD1A881E05AB}" srcOrd="3" destOrd="0" presId="urn:microsoft.com/office/officeart/2005/8/layout/radial4"/>
    <dgm:cxn modelId="{14E2A1FE-4A3E-4EEA-A443-2119BD5C2E55}" type="presParOf" srcId="{9CB58EE9-271E-4F0C-AEEF-845F1B26693D}" destId="{A028C214-F926-4B4D-BE12-2AA1E46BB553}" srcOrd="4" destOrd="0" presId="urn:microsoft.com/office/officeart/2005/8/layout/radial4"/>
    <dgm:cxn modelId="{26800B30-A061-403F-A626-A0DFED93E00C}" type="presParOf" srcId="{9CB58EE9-271E-4F0C-AEEF-845F1B26693D}" destId="{9A73E7A5-4BC0-41D3-A237-AF4AA670FBA8}" srcOrd="5" destOrd="0" presId="urn:microsoft.com/office/officeart/2005/8/layout/radial4"/>
    <dgm:cxn modelId="{1C16509B-6DE3-40E6-AE33-86DF75D46720}" type="presParOf" srcId="{9CB58EE9-271E-4F0C-AEEF-845F1B26693D}" destId="{35072D90-7843-429F-B1DE-7248D53EDAB1}" srcOrd="6" destOrd="0" presId="urn:microsoft.com/office/officeart/2005/8/layout/radial4"/>
    <dgm:cxn modelId="{CC1CC9F2-5982-4639-9777-FE5F3B255CF3}" type="presParOf" srcId="{9CB58EE9-271E-4F0C-AEEF-845F1B26693D}" destId="{2BEF400B-C275-42A6-B293-168236A58BF1}" srcOrd="7" destOrd="0" presId="urn:microsoft.com/office/officeart/2005/8/layout/radial4"/>
    <dgm:cxn modelId="{2E7FF669-72F0-443B-8AAC-7C9CFD35000F}" type="presParOf" srcId="{9CB58EE9-271E-4F0C-AEEF-845F1B26693D}" destId="{ABFEC4BC-B124-4F7E-AC7D-BB492063715C}" srcOrd="8"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783EC1-1333-4C61-876B-F5C25E6BE79A}"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pt-BR"/>
        </a:p>
      </dgm:t>
    </dgm:pt>
    <dgm:pt modelId="{975C0585-FD8A-4A5F-9A10-CD84A5967BDA}">
      <dgm:prSet phldrT="[Texto]"/>
      <dgm:spPr/>
      <dgm:t>
        <a:bodyPr/>
        <a:lstStyle/>
        <a:p>
          <a:r>
            <a:rPr lang="pt-BR" dirty="0" smtClean="0"/>
            <a:t>Gestão de Pessoas</a:t>
          </a:r>
          <a:endParaRPr lang="pt-BR" dirty="0"/>
        </a:p>
      </dgm:t>
    </dgm:pt>
    <dgm:pt modelId="{16838432-E48D-41FD-97F2-CA4E34AE2946}" type="parTrans" cxnId="{F4549B47-8636-4CD7-A707-F4FC35F5123C}">
      <dgm:prSet/>
      <dgm:spPr/>
      <dgm:t>
        <a:bodyPr/>
        <a:lstStyle/>
        <a:p>
          <a:endParaRPr lang="pt-BR"/>
        </a:p>
      </dgm:t>
    </dgm:pt>
    <dgm:pt modelId="{6623B6D7-FDFE-49B5-87DF-739E00875715}" type="sibTrans" cxnId="{F4549B47-8636-4CD7-A707-F4FC35F5123C}">
      <dgm:prSet/>
      <dgm:spPr/>
      <dgm:t>
        <a:bodyPr/>
        <a:lstStyle/>
        <a:p>
          <a:endParaRPr lang="pt-BR"/>
        </a:p>
      </dgm:t>
    </dgm:pt>
    <dgm:pt modelId="{006884F8-CF24-4A03-966A-2431E99CD443}">
      <dgm:prSet phldrT="[Texto]"/>
      <dgm:spPr>
        <a:ln>
          <a:solidFill>
            <a:schemeClr val="accent2">
              <a:lumMod val="60000"/>
              <a:lumOff val="40000"/>
            </a:schemeClr>
          </a:solidFill>
        </a:ln>
      </dgm:spPr>
      <dgm:t>
        <a:bodyPr/>
        <a:lstStyle/>
        <a:p>
          <a:r>
            <a:rPr lang="pt-BR" dirty="0" smtClean="0"/>
            <a:t>Marketing Na Medida</a:t>
          </a:r>
          <a:endParaRPr lang="pt-BR" dirty="0"/>
        </a:p>
      </dgm:t>
    </dgm:pt>
    <dgm:pt modelId="{4D95E545-D12E-4D7A-814C-8C187B1B36F9}" type="parTrans" cxnId="{9D0A3699-1226-4B9D-AD75-2592D7604591}">
      <dgm:prSet/>
      <dgm:spPr/>
      <dgm:t>
        <a:bodyPr/>
        <a:lstStyle/>
        <a:p>
          <a:endParaRPr lang="pt-BR"/>
        </a:p>
      </dgm:t>
    </dgm:pt>
    <dgm:pt modelId="{14E91A2D-470E-44AB-8A57-7745B550BBD7}" type="sibTrans" cxnId="{9D0A3699-1226-4B9D-AD75-2592D7604591}">
      <dgm:prSet/>
      <dgm:spPr/>
      <dgm:t>
        <a:bodyPr/>
        <a:lstStyle/>
        <a:p>
          <a:endParaRPr lang="pt-BR"/>
        </a:p>
      </dgm:t>
    </dgm:pt>
    <dgm:pt modelId="{69E107FB-E3E1-466F-AC09-4C3ED0032616}">
      <dgm:prSet/>
      <dgm:spPr>
        <a:ln>
          <a:solidFill>
            <a:schemeClr val="accent2"/>
          </a:solidFill>
        </a:ln>
      </dgm:spPr>
      <dgm:t>
        <a:bodyPr/>
        <a:lstStyle/>
        <a:p>
          <a:r>
            <a:rPr lang="pt-BR" dirty="0" smtClean="0"/>
            <a:t>Internet Na Medida</a:t>
          </a:r>
          <a:endParaRPr lang="pt-BR" dirty="0"/>
        </a:p>
      </dgm:t>
    </dgm:pt>
    <dgm:pt modelId="{26692F2D-1DCA-4F55-94EA-38E309A3F540}" type="parTrans" cxnId="{4A878B88-5CDA-4B57-9AEC-AAC193405117}">
      <dgm:prSet/>
      <dgm:spPr/>
      <dgm:t>
        <a:bodyPr/>
        <a:lstStyle/>
        <a:p>
          <a:endParaRPr lang="pt-BR"/>
        </a:p>
      </dgm:t>
    </dgm:pt>
    <dgm:pt modelId="{1E9BC9B3-AE3E-40E2-BB8B-656D1F910531}" type="sibTrans" cxnId="{4A878B88-5CDA-4B57-9AEC-AAC193405117}">
      <dgm:prSet/>
      <dgm:spPr/>
      <dgm:t>
        <a:bodyPr/>
        <a:lstStyle/>
        <a:p>
          <a:endParaRPr lang="pt-BR"/>
        </a:p>
      </dgm:t>
    </dgm:pt>
    <dgm:pt modelId="{18CAB57C-8FC2-4D6B-B106-5E4C28AC86F5}">
      <dgm:prSet/>
      <dgm:spPr>
        <a:ln>
          <a:solidFill>
            <a:schemeClr val="accent3">
              <a:lumMod val="75000"/>
            </a:schemeClr>
          </a:solidFill>
        </a:ln>
      </dgm:spPr>
      <dgm:t>
        <a:bodyPr/>
        <a:lstStyle/>
        <a:p>
          <a:r>
            <a:rPr lang="pt-BR" dirty="0" smtClean="0"/>
            <a:t>Planejamento Estratégico</a:t>
          </a:r>
          <a:endParaRPr lang="pt-BR" dirty="0"/>
        </a:p>
      </dgm:t>
    </dgm:pt>
    <dgm:pt modelId="{3493107E-396D-4421-A94E-E140098BA1B7}" type="parTrans" cxnId="{8793FE1D-E041-4979-B650-C5F6FBBE47C4}">
      <dgm:prSet/>
      <dgm:spPr/>
      <dgm:t>
        <a:bodyPr/>
        <a:lstStyle/>
        <a:p>
          <a:endParaRPr lang="pt-BR"/>
        </a:p>
      </dgm:t>
    </dgm:pt>
    <dgm:pt modelId="{58BC442D-751B-41A5-9B45-CE97B102A7FD}" type="sibTrans" cxnId="{8793FE1D-E041-4979-B650-C5F6FBBE47C4}">
      <dgm:prSet/>
      <dgm:spPr/>
      <dgm:t>
        <a:bodyPr/>
        <a:lstStyle/>
        <a:p>
          <a:endParaRPr lang="pt-BR"/>
        </a:p>
      </dgm:t>
    </dgm:pt>
    <dgm:pt modelId="{4E9B2B72-33DC-4BAB-A03B-66A7CC052C5D}">
      <dgm:prSet phldrT="[Texto]"/>
      <dgm:spPr/>
      <dgm:t>
        <a:bodyPr/>
        <a:lstStyle/>
        <a:p>
          <a:endParaRPr lang="pt-BR" dirty="0"/>
        </a:p>
      </dgm:t>
    </dgm:pt>
    <dgm:pt modelId="{FC9DAC25-6B0F-48CD-8B5E-0A8FE4DC6C82}" type="sibTrans" cxnId="{44A32957-251F-4717-A42A-767FF3AD09A6}">
      <dgm:prSet/>
      <dgm:spPr/>
      <dgm:t>
        <a:bodyPr/>
        <a:lstStyle/>
        <a:p>
          <a:endParaRPr lang="pt-BR"/>
        </a:p>
      </dgm:t>
    </dgm:pt>
    <dgm:pt modelId="{FFB3F12D-5A48-4512-B58E-3AB33227D7C5}" type="parTrans" cxnId="{44A32957-251F-4717-A42A-767FF3AD09A6}">
      <dgm:prSet/>
      <dgm:spPr/>
      <dgm:t>
        <a:bodyPr/>
        <a:lstStyle/>
        <a:p>
          <a:endParaRPr lang="pt-BR"/>
        </a:p>
      </dgm:t>
    </dgm:pt>
    <dgm:pt modelId="{4D06B7F8-1A1E-4E50-811F-3F9A682A7008}">
      <dgm:prSet phldrT="[Texto]"/>
      <dgm:spPr/>
      <dgm:t>
        <a:bodyPr/>
        <a:lstStyle/>
        <a:p>
          <a:r>
            <a:rPr lang="pt-BR" dirty="0" smtClean="0"/>
            <a:t>   </a:t>
          </a:r>
          <a:endParaRPr lang="pt-BR" dirty="0"/>
        </a:p>
      </dgm:t>
    </dgm:pt>
    <dgm:pt modelId="{FB3F841D-A3E6-4F21-BC40-BB23CFAD7303}" type="sibTrans" cxnId="{06265C11-5408-44CB-A32B-CC5162203116}">
      <dgm:prSet/>
      <dgm:spPr/>
      <dgm:t>
        <a:bodyPr/>
        <a:lstStyle/>
        <a:p>
          <a:endParaRPr lang="pt-BR"/>
        </a:p>
      </dgm:t>
    </dgm:pt>
    <dgm:pt modelId="{ABFE2072-12AD-4732-A6D7-AC75B7F037C2}" type="parTrans" cxnId="{06265C11-5408-44CB-A32B-CC5162203116}">
      <dgm:prSet/>
      <dgm:spPr/>
      <dgm:t>
        <a:bodyPr/>
        <a:lstStyle/>
        <a:p>
          <a:endParaRPr lang="pt-BR"/>
        </a:p>
      </dgm:t>
    </dgm:pt>
    <dgm:pt modelId="{143DD207-7368-4B5F-9D38-9A41C4A2E025}">
      <dgm:prSet phldrT="[Texto]"/>
      <dgm:spPr/>
      <dgm:t>
        <a:bodyPr/>
        <a:lstStyle/>
        <a:p>
          <a:r>
            <a:rPr lang="pt-BR" dirty="0" smtClean="0"/>
            <a:t>   </a:t>
          </a:r>
          <a:endParaRPr lang="pt-BR" dirty="0"/>
        </a:p>
      </dgm:t>
    </dgm:pt>
    <dgm:pt modelId="{EF10FC0E-71E2-4122-9EAE-8853A9328721}" type="sibTrans" cxnId="{4A5479CA-B173-419E-B4D2-DA2A569D5741}">
      <dgm:prSet/>
      <dgm:spPr/>
      <dgm:t>
        <a:bodyPr/>
        <a:lstStyle/>
        <a:p>
          <a:endParaRPr lang="pt-BR"/>
        </a:p>
      </dgm:t>
    </dgm:pt>
    <dgm:pt modelId="{BB2A4739-9FC5-4B4B-9776-CCA553DB281F}" type="parTrans" cxnId="{4A5479CA-B173-419E-B4D2-DA2A569D5741}">
      <dgm:prSet/>
      <dgm:spPr/>
      <dgm:t>
        <a:bodyPr/>
        <a:lstStyle/>
        <a:p>
          <a:endParaRPr lang="pt-BR"/>
        </a:p>
      </dgm:t>
    </dgm:pt>
    <dgm:pt modelId="{B6078D21-1906-47BB-9E73-A479800956C6}">
      <dgm:prSet phldrT="[Texto]"/>
      <dgm:spPr/>
      <dgm:t>
        <a:bodyPr/>
        <a:lstStyle/>
        <a:p>
          <a:endParaRPr lang="pt-BR" dirty="0"/>
        </a:p>
      </dgm:t>
    </dgm:pt>
    <dgm:pt modelId="{CB4A3DAA-1DF7-4C30-82DE-A951E60A4272}" type="sibTrans" cxnId="{B8A50060-CDFD-4351-97DE-C21EDFF7ABAA}">
      <dgm:prSet/>
      <dgm:spPr/>
      <dgm:t>
        <a:bodyPr/>
        <a:lstStyle/>
        <a:p>
          <a:endParaRPr lang="pt-BR"/>
        </a:p>
      </dgm:t>
    </dgm:pt>
    <dgm:pt modelId="{6BEE382C-2051-4F66-A4E7-071ABAD66422}" type="parTrans" cxnId="{B8A50060-CDFD-4351-97DE-C21EDFF7ABAA}">
      <dgm:prSet/>
      <dgm:spPr/>
      <dgm:t>
        <a:bodyPr/>
        <a:lstStyle/>
        <a:p>
          <a:endParaRPr lang="pt-BR"/>
        </a:p>
      </dgm:t>
    </dgm:pt>
    <dgm:pt modelId="{C0F51766-FA4C-451E-8936-5D064C13A116}">
      <dgm:prSet phldrT="[Texto]"/>
      <dgm:spPr>
        <a:solidFill>
          <a:schemeClr val="accent2"/>
        </a:solidFill>
        <a:ln>
          <a:solidFill>
            <a:schemeClr val="accent2"/>
          </a:solidFill>
        </a:ln>
      </dgm:spPr>
      <dgm:t>
        <a:bodyPr/>
        <a:lstStyle/>
        <a:p>
          <a:r>
            <a:rPr lang="pt-BR" dirty="0" smtClean="0"/>
            <a:t>    </a:t>
          </a:r>
          <a:endParaRPr lang="pt-BR" dirty="0"/>
        </a:p>
      </dgm:t>
    </dgm:pt>
    <dgm:pt modelId="{A65262EB-7FFA-41E6-AC14-35B9B78D3A57}" type="sibTrans" cxnId="{5C9189C0-7669-4210-AA24-1B7C3E38CB3B}">
      <dgm:prSet/>
      <dgm:spPr/>
      <dgm:t>
        <a:bodyPr/>
        <a:lstStyle/>
        <a:p>
          <a:endParaRPr lang="pt-BR"/>
        </a:p>
      </dgm:t>
    </dgm:pt>
    <dgm:pt modelId="{B8821C28-1C84-47BD-A9F9-7DC9ECEDC3AB}" type="parTrans" cxnId="{5C9189C0-7669-4210-AA24-1B7C3E38CB3B}">
      <dgm:prSet/>
      <dgm:spPr/>
      <dgm:t>
        <a:bodyPr/>
        <a:lstStyle/>
        <a:p>
          <a:endParaRPr lang="pt-BR"/>
        </a:p>
      </dgm:t>
    </dgm:pt>
    <dgm:pt modelId="{A3DDE744-CFE7-41FC-AA7E-F1E2B1B25B34}">
      <dgm:prSet phldrT="[Texto]"/>
      <dgm:spPr>
        <a:ln>
          <a:solidFill>
            <a:schemeClr val="accent3"/>
          </a:solidFill>
        </a:ln>
      </dgm:spPr>
      <dgm:t>
        <a:bodyPr/>
        <a:lstStyle/>
        <a:p>
          <a:r>
            <a:rPr lang="pt-BR" dirty="0" smtClean="0"/>
            <a:t>Gestão Financeira</a:t>
          </a:r>
          <a:endParaRPr lang="pt-BR" dirty="0"/>
        </a:p>
      </dgm:t>
    </dgm:pt>
    <dgm:pt modelId="{8184C810-846A-4564-B5E2-FD3CDA8321F3}" type="sibTrans" cxnId="{7BBE0AFB-43ED-4A89-A51A-96E4612593FA}">
      <dgm:prSet/>
      <dgm:spPr/>
      <dgm:t>
        <a:bodyPr/>
        <a:lstStyle/>
        <a:p>
          <a:endParaRPr lang="pt-BR"/>
        </a:p>
      </dgm:t>
    </dgm:pt>
    <dgm:pt modelId="{F4EDCB8F-279F-4F74-B17E-563114F74E0D}" type="parTrans" cxnId="{7BBE0AFB-43ED-4A89-A51A-96E4612593FA}">
      <dgm:prSet/>
      <dgm:spPr/>
      <dgm:t>
        <a:bodyPr/>
        <a:lstStyle/>
        <a:p>
          <a:endParaRPr lang="pt-BR"/>
        </a:p>
      </dgm:t>
    </dgm:pt>
    <dgm:pt modelId="{41A856B8-A4C0-4122-BD54-8D89DCAA2015}" type="pres">
      <dgm:prSet presAssocID="{88783EC1-1333-4C61-876B-F5C25E6BE79A}" presName="linearFlow" presStyleCnt="0">
        <dgm:presLayoutVars>
          <dgm:dir/>
          <dgm:animLvl val="lvl"/>
          <dgm:resizeHandles val="exact"/>
        </dgm:presLayoutVars>
      </dgm:prSet>
      <dgm:spPr/>
      <dgm:t>
        <a:bodyPr/>
        <a:lstStyle/>
        <a:p>
          <a:endParaRPr lang="pt-BR"/>
        </a:p>
      </dgm:t>
    </dgm:pt>
    <dgm:pt modelId="{784F4889-E663-466F-BE91-15E7FD1A0003}" type="pres">
      <dgm:prSet presAssocID="{C0F51766-FA4C-451E-8936-5D064C13A116}" presName="composite" presStyleCnt="0"/>
      <dgm:spPr/>
    </dgm:pt>
    <dgm:pt modelId="{18146E0C-AF13-4B1F-8E69-83632D4E1347}" type="pres">
      <dgm:prSet presAssocID="{C0F51766-FA4C-451E-8936-5D064C13A116}" presName="parentText" presStyleLbl="alignNode1" presStyleIdx="0" presStyleCnt="5" custAng="10800000" custLinFactY="128185" custLinFactNeighborX="-14451" custLinFactNeighborY="200000">
        <dgm:presLayoutVars>
          <dgm:chMax val="1"/>
          <dgm:bulletEnabled val="1"/>
        </dgm:presLayoutVars>
      </dgm:prSet>
      <dgm:spPr/>
      <dgm:t>
        <a:bodyPr/>
        <a:lstStyle/>
        <a:p>
          <a:endParaRPr lang="pt-BR"/>
        </a:p>
      </dgm:t>
    </dgm:pt>
    <dgm:pt modelId="{BDFB0D67-FD36-4A50-96FD-FEFD887EE2E9}" type="pres">
      <dgm:prSet presAssocID="{C0F51766-FA4C-451E-8936-5D064C13A116}" presName="descendantText" presStyleLbl="alignAcc1" presStyleIdx="0" presStyleCnt="5" custLinFactNeighborY="56853">
        <dgm:presLayoutVars>
          <dgm:bulletEnabled val="1"/>
        </dgm:presLayoutVars>
      </dgm:prSet>
      <dgm:spPr/>
      <dgm:t>
        <a:bodyPr/>
        <a:lstStyle/>
        <a:p>
          <a:endParaRPr lang="pt-BR"/>
        </a:p>
      </dgm:t>
    </dgm:pt>
    <dgm:pt modelId="{B10CFF9A-81DE-45C9-A7E1-4CE54ED0AA0E}" type="pres">
      <dgm:prSet presAssocID="{A65262EB-7FFA-41E6-AC14-35B9B78D3A57}" presName="sp" presStyleCnt="0"/>
      <dgm:spPr/>
    </dgm:pt>
    <dgm:pt modelId="{FC519C6B-5DB9-4E5B-A1D7-87D07BE7FB3B}" type="pres">
      <dgm:prSet presAssocID="{B6078D21-1906-47BB-9E73-A479800956C6}" presName="composite" presStyleCnt="0"/>
      <dgm:spPr/>
    </dgm:pt>
    <dgm:pt modelId="{A99ED3B3-A52E-4645-ACCA-0F0ABECCFF22}" type="pres">
      <dgm:prSet presAssocID="{B6078D21-1906-47BB-9E73-A479800956C6}" presName="parentText" presStyleLbl="alignNode1" presStyleIdx="1" presStyleCnt="5" custAng="10800000" custLinFactY="61260" custLinFactNeighborY="100000">
        <dgm:presLayoutVars>
          <dgm:chMax val="1"/>
          <dgm:bulletEnabled val="1"/>
        </dgm:presLayoutVars>
      </dgm:prSet>
      <dgm:spPr/>
      <dgm:t>
        <a:bodyPr/>
        <a:lstStyle/>
        <a:p>
          <a:endParaRPr lang="pt-BR"/>
        </a:p>
      </dgm:t>
    </dgm:pt>
    <dgm:pt modelId="{96DF1AB4-7634-468E-AE0A-B4F4EDDFFDE8}" type="pres">
      <dgm:prSet presAssocID="{B6078D21-1906-47BB-9E73-A479800956C6}" presName="descendantText" presStyleLbl="alignAcc1" presStyleIdx="1" presStyleCnt="5" custLinFactNeighborY="54687">
        <dgm:presLayoutVars>
          <dgm:bulletEnabled val="1"/>
        </dgm:presLayoutVars>
      </dgm:prSet>
      <dgm:spPr/>
      <dgm:t>
        <a:bodyPr/>
        <a:lstStyle/>
        <a:p>
          <a:endParaRPr lang="pt-BR"/>
        </a:p>
      </dgm:t>
    </dgm:pt>
    <dgm:pt modelId="{29CC21F1-8F6E-440D-B258-152B9EC3B323}" type="pres">
      <dgm:prSet presAssocID="{CB4A3DAA-1DF7-4C30-82DE-A951E60A4272}" presName="sp" presStyleCnt="0"/>
      <dgm:spPr/>
    </dgm:pt>
    <dgm:pt modelId="{C4C8AE1E-B838-4074-8F59-68D1A751CCDE}" type="pres">
      <dgm:prSet presAssocID="{143DD207-7368-4B5F-9D38-9A41C4A2E025}" presName="composite" presStyleCnt="0"/>
      <dgm:spPr/>
    </dgm:pt>
    <dgm:pt modelId="{C6090FC5-3AFE-4D62-9CE9-F35BC42E1626}" type="pres">
      <dgm:prSet presAssocID="{143DD207-7368-4B5F-9D38-9A41C4A2E025}" presName="parentText" presStyleLbl="alignNode1" presStyleIdx="2" presStyleCnt="5" custAng="10800000" custLinFactNeighborX="-14451">
        <dgm:presLayoutVars>
          <dgm:chMax val="1"/>
          <dgm:bulletEnabled val="1"/>
        </dgm:presLayoutVars>
      </dgm:prSet>
      <dgm:spPr/>
      <dgm:t>
        <a:bodyPr/>
        <a:lstStyle/>
        <a:p>
          <a:endParaRPr lang="pt-BR"/>
        </a:p>
      </dgm:t>
    </dgm:pt>
    <dgm:pt modelId="{14B6B414-878B-44F5-8A92-5DF5A495A25A}" type="pres">
      <dgm:prSet presAssocID="{143DD207-7368-4B5F-9D38-9A41C4A2E025}" presName="descendantText" presStyleLbl="alignAcc1" presStyleIdx="2" presStyleCnt="5" custLinFactNeighborY="55357">
        <dgm:presLayoutVars>
          <dgm:bulletEnabled val="1"/>
        </dgm:presLayoutVars>
      </dgm:prSet>
      <dgm:spPr/>
      <dgm:t>
        <a:bodyPr/>
        <a:lstStyle/>
        <a:p>
          <a:endParaRPr lang="pt-BR"/>
        </a:p>
      </dgm:t>
    </dgm:pt>
    <dgm:pt modelId="{C9AFE757-210F-40A1-AE19-824F40114D79}" type="pres">
      <dgm:prSet presAssocID="{EF10FC0E-71E2-4122-9EAE-8853A9328721}" presName="sp" presStyleCnt="0"/>
      <dgm:spPr/>
    </dgm:pt>
    <dgm:pt modelId="{55C2A269-C7CC-4DD0-93E1-FE9EAFFE2AC7}" type="pres">
      <dgm:prSet presAssocID="{4D06B7F8-1A1E-4E50-811F-3F9A682A7008}" presName="composite" presStyleCnt="0"/>
      <dgm:spPr/>
    </dgm:pt>
    <dgm:pt modelId="{8B978622-3CB6-40D6-B1C0-3FBC421C19E9}" type="pres">
      <dgm:prSet presAssocID="{4D06B7F8-1A1E-4E50-811F-3F9A682A7008}" presName="parentText" presStyleLbl="alignNode1" presStyleIdx="3" presStyleCnt="5" custAng="10800000" custLinFactY="-61589" custLinFactNeighborX="-14451" custLinFactNeighborY="-100000">
        <dgm:presLayoutVars>
          <dgm:chMax val="1"/>
          <dgm:bulletEnabled val="1"/>
        </dgm:presLayoutVars>
      </dgm:prSet>
      <dgm:spPr/>
      <dgm:t>
        <a:bodyPr/>
        <a:lstStyle/>
        <a:p>
          <a:endParaRPr lang="pt-BR"/>
        </a:p>
      </dgm:t>
    </dgm:pt>
    <dgm:pt modelId="{AAFD9E84-2EA0-4555-B0C2-6BC224359757}" type="pres">
      <dgm:prSet presAssocID="{4D06B7F8-1A1E-4E50-811F-3F9A682A7008}" presName="descendantText" presStyleLbl="alignAcc1" presStyleIdx="3" presStyleCnt="5" custLinFactNeighborY="58862">
        <dgm:presLayoutVars>
          <dgm:bulletEnabled val="1"/>
        </dgm:presLayoutVars>
      </dgm:prSet>
      <dgm:spPr/>
      <dgm:t>
        <a:bodyPr/>
        <a:lstStyle/>
        <a:p>
          <a:endParaRPr lang="pt-BR"/>
        </a:p>
      </dgm:t>
    </dgm:pt>
    <dgm:pt modelId="{5192E114-212E-4FCA-9F77-4D45C90B9F98}" type="pres">
      <dgm:prSet presAssocID="{FB3F841D-A3E6-4F21-BC40-BB23CFAD7303}" presName="sp" presStyleCnt="0"/>
      <dgm:spPr/>
    </dgm:pt>
    <dgm:pt modelId="{A814A345-EEE7-4C31-A9D3-49129BBCF17D}" type="pres">
      <dgm:prSet presAssocID="{4E9B2B72-33DC-4BAB-A03B-66A7CC052C5D}" presName="composite" presStyleCnt="0"/>
      <dgm:spPr/>
    </dgm:pt>
    <dgm:pt modelId="{B075A2DF-EFB8-4910-965E-7A73B47333F1}" type="pres">
      <dgm:prSet presAssocID="{4E9B2B72-33DC-4BAB-A03B-66A7CC052C5D}" presName="parentText" presStyleLbl="alignNode1" presStyleIdx="4" presStyleCnt="5" custAng="10800000" custLinFactY="-124848" custLinFactNeighborX="-14451" custLinFactNeighborY="-200000">
        <dgm:presLayoutVars>
          <dgm:chMax val="1"/>
          <dgm:bulletEnabled val="1"/>
        </dgm:presLayoutVars>
      </dgm:prSet>
      <dgm:spPr/>
      <dgm:t>
        <a:bodyPr/>
        <a:lstStyle/>
        <a:p>
          <a:endParaRPr lang="pt-BR"/>
        </a:p>
      </dgm:t>
    </dgm:pt>
    <dgm:pt modelId="{F05F72D9-A316-4DFD-BE5F-017A4CCCDACE}" type="pres">
      <dgm:prSet presAssocID="{4E9B2B72-33DC-4BAB-A03B-66A7CC052C5D}" presName="descendantText" presStyleLbl="alignAcc1" presStyleIdx="4" presStyleCnt="5" custLinFactNeighborY="56937">
        <dgm:presLayoutVars>
          <dgm:bulletEnabled val="1"/>
        </dgm:presLayoutVars>
      </dgm:prSet>
      <dgm:spPr/>
      <dgm:t>
        <a:bodyPr/>
        <a:lstStyle/>
        <a:p>
          <a:endParaRPr lang="pt-BR"/>
        </a:p>
      </dgm:t>
    </dgm:pt>
  </dgm:ptLst>
  <dgm:cxnLst>
    <dgm:cxn modelId="{D9BA68A8-95B3-4246-851E-E0A99DE7C9B6}" type="presOf" srcId="{4E9B2B72-33DC-4BAB-A03B-66A7CC052C5D}" destId="{B075A2DF-EFB8-4910-965E-7A73B47333F1}" srcOrd="0" destOrd="0" presId="urn:microsoft.com/office/officeart/2005/8/layout/chevron2"/>
    <dgm:cxn modelId="{4A5479CA-B173-419E-B4D2-DA2A569D5741}" srcId="{88783EC1-1333-4C61-876B-F5C25E6BE79A}" destId="{143DD207-7368-4B5F-9D38-9A41C4A2E025}" srcOrd="2" destOrd="0" parTransId="{BB2A4739-9FC5-4B4B-9776-CCA553DB281F}" sibTransId="{EF10FC0E-71E2-4122-9EAE-8853A9328721}"/>
    <dgm:cxn modelId="{31F3D2E9-CA40-47B0-8A05-A2A960798631}" type="presOf" srcId="{4D06B7F8-1A1E-4E50-811F-3F9A682A7008}" destId="{8B978622-3CB6-40D6-B1C0-3FBC421C19E9}" srcOrd="0" destOrd="0" presId="urn:microsoft.com/office/officeart/2005/8/layout/chevron2"/>
    <dgm:cxn modelId="{8B24B88A-9C98-4E1D-880C-C80C10CEF775}" type="presOf" srcId="{B6078D21-1906-47BB-9E73-A479800956C6}" destId="{A99ED3B3-A52E-4645-ACCA-0F0ABECCFF22}" srcOrd="0" destOrd="0" presId="urn:microsoft.com/office/officeart/2005/8/layout/chevron2"/>
    <dgm:cxn modelId="{7BBE0AFB-43ED-4A89-A51A-96E4612593FA}" srcId="{C0F51766-FA4C-451E-8936-5D064C13A116}" destId="{A3DDE744-CFE7-41FC-AA7E-F1E2B1B25B34}" srcOrd="0" destOrd="0" parTransId="{F4EDCB8F-279F-4F74-B17E-563114F74E0D}" sibTransId="{8184C810-846A-4564-B5E2-FD3CDA8321F3}"/>
    <dgm:cxn modelId="{6EFF0ABE-849D-4FB8-A854-082F9D542462}" type="presOf" srcId="{006884F8-CF24-4A03-966A-2431E99CD443}" destId="{AAFD9E84-2EA0-4555-B0C2-6BC224359757}" srcOrd="0" destOrd="0" presId="urn:microsoft.com/office/officeart/2005/8/layout/chevron2"/>
    <dgm:cxn modelId="{35468A2D-BDF3-4E94-A841-C0A36E124BBA}" type="presOf" srcId="{C0F51766-FA4C-451E-8936-5D064C13A116}" destId="{18146E0C-AF13-4B1F-8E69-83632D4E1347}" srcOrd="0" destOrd="0" presId="urn:microsoft.com/office/officeart/2005/8/layout/chevron2"/>
    <dgm:cxn modelId="{D9BC359D-B2F6-4729-BD01-87891389E949}" type="presOf" srcId="{18CAB57C-8FC2-4D6B-B106-5E4C28AC86F5}" destId="{96DF1AB4-7634-468E-AE0A-B4F4EDDFFDE8}" srcOrd="0" destOrd="0" presId="urn:microsoft.com/office/officeart/2005/8/layout/chevron2"/>
    <dgm:cxn modelId="{B8A50060-CDFD-4351-97DE-C21EDFF7ABAA}" srcId="{88783EC1-1333-4C61-876B-F5C25E6BE79A}" destId="{B6078D21-1906-47BB-9E73-A479800956C6}" srcOrd="1" destOrd="0" parTransId="{6BEE382C-2051-4F66-A4E7-071ABAD66422}" sibTransId="{CB4A3DAA-1DF7-4C30-82DE-A951E60A4272}"/>
    <dgm:cxn modelId="{170AE189-D5C3-42A0-BC64-FFBEF3AFE736}" type="presOf" srcId="{143DD207-7368-4B5F-9D38-9A41C4A2E025}" destId="{C6090FC5-3AFE-4D62-9CE9-F35BC42E1626}" srcOrd="0" destOrd="0" presId="urn:microsoft.com/office/officeart/2005/8/layout/chevron2"/>
    <dgm:cxn modelId="{4AD60F54-9905-4CD3-900C-8B4315B2434C}" type="presOf" srcId="{975C0585-FD8A-4A5F-9A10-CD84A5967BDA}" destId="{14B6B414-878B-44F5-8A92-5DF5A495A25A}" srcOrd="0" destOrd="0" presId="urn:microsoft.com/office/officeart/2005/8/layout/chevron2"/>
    <dgm:cxn modelId="{8793FE1D-E041-4979-B650-C5F6FBBE47C4}" srcId="{B6078D21-1906-47BB-9E73-A479800956C6}" destId="{18CAB57C-8FC2-4D6B-B106-5E4C28AC86F5}" srcOrd="0" destOrd="0" parTransId="{3493107E-396D-4421-A94E-E140098BA1B7}" sibTransId="{58BC442D-751B-41A5-9B45-CE97B102A7FD}"/>
    <dgm:cxn modelId="{5C9189C0-7669-4210-AA24-1B7C3E38CB3B}" srcId="{88783EC1-1333-4C61-876B-F5C25E6BE79A}" destId="{C0F51766-FA4C-451E-8936-5D064C13A116}" srcOrd="0" destOrd="0" parTransId="{B8821C28-1C84-47BD-A9F9-7DC9ECEDC3AB}" sibTransId="{A65262EB-7FFA-41E6-AC14-35B9B78D3A57}"/>
    <dgm:cxn modelId="{4A878B88-5CDA-4B57-9AEC-AAC193405117}" srcId="{4E9B2B72-33DC-4BAB-A03B-66A7CC052C5D}" destId="{69E107FB-E3E1-466F-AC09-4C3ED0032616}" srcOrd="0" destOrd="0" parTransId="{26692F2D-1DCA-4F55-94EA-38E309A3F540}" sibTransId="{1E9BC9B3-AE3E-40E2-BB8B-656D1F910531}"/>
    <dgm:cxn modelId="{11AF5896-B45E-46F3-A0FE-3983AB8D7C37}" type="presOf" srcId="{88783EC1-1333-4C61-876B-F5C25E6BE79A}" destId="{41A856B8-A4C0-4122-BD54-8D89DCAA2015}" srcOrd="0" destOrd="0" presId="urn:microsoft.com/office/officeart/2005/8/layout/chevron2"/>
    <dgm:cxn modelId="{06265C11-5408-44CB-A32B-CC5162203116}" srcId="{88783EC1-1333-4C61-876B-F5C25E6BE79A}" destId="{4D06B7F8-1A1E-4E50-811F-3F9A682A7008}" srcOrd="3" destOrd="0" parTransId="{ABFE2072-12AD-4732-A6D7-AC75B7F037C2}" sibTransId="{FB3F841D-A3E6-4F21-BC40-BB23CFAD7303}"/>
    <dgm:cxn modelId="{6D9A07FB-B120-419D-8812-4FEFB6C70307}" type="presOf" srcId="{69E107FB-E3E1-466F-AC09-4C3ED0032616}" destId="{F05F72D9-A316-4DFD-BE5F-017A4CCCDACE}" srcOrd="0" destOrd="0" presId="urn:microsoft.com/office/officeart/2005/8/layout/chevron2"/>
    <dgm:cxn modelId="{44A32957-251F-4717-A42A-767FF3AD09A6}" srcId="{88783EC1-1333-4C61-876B-F5C25E6BE79A}" destId="{4E9B2B72-33DC-4BAB-A03B-66A7CC052C5D}" srcOrd="4" destOrd="0" parTransId="{FFB3F12D-5A48-4512-B58E-3AB33227D7C5}" sibTransId="{FC9DAC25-6B0F-48CD-8B5E-0A8FE4DC6C82}"/>
    <dgm:cxn modelId="{4B00887F-C4BF-44D6-B7BC-6E758140A11F}" type="presOf" srcId="{A3DDE744-CFE7-41FC-AA7E-F1E2B1B25B34}" destId="{BDFB0D67-FD36-4A50-96FD-FEFD887EE2E9}" srcOrd="0" destOrd="0" presId="urn:microsoft.com/office/officeart/2005/8/layout/chevron2"/>
    <dgm:cxn modelId="{9D0A3699-1226-4B9D-AD75-2592D7604591}" srcId="{4D06B7F8-1A1E-4E50-811F-3F9A682A7008}" destId="{006884F8-CF24-4A03-966A-2431E99CD443}" srcOrd="0" destOrd="0" parTransId="{4D95E545-D12E-4D7A-814C-8C187B1B36F9}" sibTransId="{14E91A2D-470E-44AB-8A57-7745B550BBD7}"/>
    <dgm:cxn modelId="{F4549B47-8636-4CD7-A707-F4FC35F5123C}" srcId="{143DD207-7368-4B5F-9D38-9A41C4A2E025}" destId="{975C0585-FD8A-4A5F-9A10-CD84A5967BDA}" srcOrd="0" destOrd="0" parTransId="{16838432-E48D-41FD-97F2-CA4E34AE2946}" sibTransId="{6623B6D7-FDFE-49B5-87DF-739E00875715}"/>
    <dgm:cxn modelId="{62B04413-8C7A-4081-B3D6-FE9E0564F0EB}" type="presParOf" srcId="{41A856B8-A4C0-4122-BD54-8D89DCAA2015}" destId="{784F4889-E663-466F-BE91-15E7FD1A0003}" srcOrd="0" destOrd="0" presId="urn:microsoft.com/office/officeart/2005/8/layout/chevron2"/>
    <dgm:cxn modelId="{EAA19357-E78C-4F5F-A6AF-B6D403EDD52E}" type="presParOf" srcId="{784F4889-E663-466F-BE91-15E7FD1A0003}" destId="{18146E0C-AF13-4B1F-8E69-83632D4E1347}" srcOrd="0" destOrd="0" presId="urn:microsoft.com/office/officeart/2005/8/layout/chevron2"/>
    <dgm:cxn modelId="{524CEBCC-E9E4-4466-AA4C-695D7BC455B9}" type="presParOf" srcId="{784F4889-E663-466F-BE91-15E7FD1A0003}" destId="{BDFB0D67-FD36-4A50-96FD-FEFD887EE2E9}" srcOrd="1" destOrd="0" presId="urn:microsoft.com/office/officeart/2005/8/layout/chevron2"/>
    <dgm:cxn modelId="{955C42A2-B033-43C1-BB93-E6337C7B736B}" type="presParOf" srcId="{41A856B8-A4C0-4122-BD54-8D89DCAA2015}" destId="{B10CFF9A-81DE-45C9-A7E1-4CE54ED0AA0E}" srcOrd="1" destOrd="0" presId="urn:microsoft.com/office/officeart/2005/8/layout/chevron2"/>
    <dgm:cxn modelId="{E28D231C-05E5-4DAD-A995-D93A34A048B8}" type="presParOf" srcId="{41A856B8-A4C0-4122-BD54-8D89DCAA2015}" destId="{FC519C6B-5DB9-4E5B-A1D7-87D07BE7FB3B}" srcOrd="2" destOrd="0" presId="urn:microsoft.com/office/officeart/2005/8/layout/chevron2"/>
    <dgm:cxn modelId="{F0E91CA6-F26C-4C4C-93E1-CE8B76E180E6}" type="presParOf" srcId="{FC519C6B-5DB9-4E5B-A1D7-87D07BE7FB3B}" destId="{A99ED3B3-A52E-4645-ACCA-0F0ABECCFF22}" srcOrd="0" destOrd="0" presId="urn:microsoft.com/office/officeart/2005/8/layout/chevron2"/>
    <dgm:cxn modelId="{8564DFBB-668F-4319-9EE8-D6E31C7EB76B}" type="presParOf" srcId="{FC519C6B-5DB9-4E5B-A1D7-87D07BE7FB3B}" destId="{96DF1AB4-7634-468E-AE0A-B4F4EDDFFDE8}" srcOrd="1" destOrd="0" presId="urn:microsoft.com/office/officeart/2005/8/layout/chevron2"/>
    <dgm:cxn modelId="{02CFC30E-6B89-4F46-ABBE-89BBB3B357FB}" type="presParOf" srcId="{41A856B8-A4C0-4122-BD54-8D89DCAA2015}" destId="{29CC21F1-8F6E-440D-B258-152B9EC3B323}" srcOrd="3" destOrd="0" presId="urn:microsoft.com/office/officeart/2005/8/layout/chevron2"/>
    <dgm:cxn modelId="{C99B47DD-8969-4F6D-8427-ADE8A0212D34}" type="presParOf" srcId="{41A856B8-A4C0-4122-BD54-8D89DCAA2015}" destId="{C4C8AE1E-B838-4074-8F59-68D1A751CCDE}" srcOrd="4" destOrd="0" presId="urn:microsoft.com/office/officeart/2005/8/layout/chevron2"/>
    <dgm:cxn modelId="{42946EFE-767D-4F20-9EB1-6D5701ED922A}" type="presParOf" srcId="{C4C8AE1E-B838-4074-8F59-68D1A751CCDE}" destId="{C6090FC5-3AFE-4D62-9CE9-F35BC42E1626}" srcOrd="0" destOrd="0" presId="urn:microsoft.com/office/officeart/2005/8/layout/chevron2"/>
    <dgm:cxn modelId="{5A5D8886-0B91-49B6-91C3-058BFB9CA714}" type="presParOf" srcId="{C4C8AE1E-B838-4074-8F59-68D1A751CCDE}" destId="{14B6B414-878B-44F5-8A92-5DF5A495A25A}" srcOrd="1" destOrd="0" presId="urn:microsoft.com/office/officeart/2005/8/layout/chevron2"/>
    <dgm:cxn modelId="{08F40625-3F47-4315-A9AC-02D2B938C955}" type="presParOf" srcId="{41A856B8-A4C0-4122-BD54-8D89DCAA2015}" destId="{C9AFE757-210F-40A1-AE19-824F40114D79}" srcOrd="5" destOrd="0" presId="urn:microsoft.com/office/officeart/2005/8/layout/chevron2"/>
    <dgm:cxn modelId="{FFD9A725-6C01-4812-8C73-EE95BA850CC3}" type="presParOf" srcId="{41A856B8-A4C0-4122-BD54-8D89DCAA2015}" destId="{55C2A269-C7CC-4DD0-93E1-FE9EAFFE2AC7}" srcOrd="6" destOrd="0" presId="urn:microsoft.com/office/officeart/2005/8/layout/chevron2"/>
    <dgm:cxn modelId="{8172FD93-8463-44D7-AAC5-DEDDA422C5B3}" type="presParOf" srcId="{55C2A269-C7CC-4DD0-93E1-FE9EAFFE2AC7}" destId="{8B978622-3CB6-40D6-B1C0-3FBC421C19E9}" srcOrd="0" destOrd="0" presId="urn:microsoft.com/office/officeart/2005/8/layout/chevron2"/>
    <dgm:cxn modelId="{CC096C45-BFEB-4F4B-8B58-2444E98F3B0C}" type="presParOf" srcId="{55C2A269-C7CC-4DD0-93E1-FE9EAFFE2AC7}" destId="{AAFD9E84-2EA0-4555-B0C2-6BC224359757}" srcOrd="1" destOrd="0" presId="urn:microsoft.com/office/officeart/2005/8/layout/chevron2"/>
    <dgm:cxn modelId="{3BED7EC4-184A-45A3-A666-DE3B9070CBED}" type="presParOf" srcId="{41A856B8-A4C0-4122-BD54-8D89DCAA2015}" destId="{5192E114-212E-4FCA-9F77-4D45C90B9F98}" srcOrd="7" destOrd="0" presId="urn:microsoft.com/office/officeart/2005/8/layout/chevron2"/>
    <dgm:cxn modelId="{D4444289-76C9-47F3-A3B2-79528C9986BF}" type="presParOf" srcId="{41A856B8-A4C0-4122-BD54-8D89DCAA2015}" destId="{A814A345-EEE7-4C31-A9D3-49129BBCF17D}" srcOrd="8" destOrd="0" presId="urn:microsoft.com/office/officeart/2005/8/layout/chevron2"/>
    <dgm:cxn modelId="{2108889C-68F1-4B30-9616-9BECAE05AF4F}" type="presParOf" srcId="{A814A345-EEE7-4C31-A9D3-49129BBCF17D}" destId="{B075A2DF-EFB8-4910-965E-7A73B47333F1}" srcOrd="0" destOrd="0" presId="urn:microsoft.com/office/officeart/2005/8/layout/chevron2"/>
    <dgm:cxn modelId="{BC780302-CA06-4498-8615-22C4430B7461}" type="presParOf" srcId="{A814A345-EEE7-4C31-A9D3-49129BBCF17D}" destId="{F05F72D9-A316-4DFD-BE5F-017A4CCCDACE}"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4A8F8F-801D-4874-AB0F-6990090F9DA4}"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pt-BR"/>
        </a:p>
      </dgm:t>
    </dgm:pt>
    <dgm:pt modelId="{8029C3FE-F19C-4289-8875-77E7C62D33B9}">
      <dgm:prSet phldrT="[Texto]" custT="1">
        <dgm:style>
          <a:lnRef idx="3">
            <a:schemeClr val="lt1"/>
          </a:lnRef>
          <a:fillRef idx="1">
            <a:schemeClr val="accent1"/>
          </a:fillRef>
          <a:effectRef idx="1">
            <a:schemeClr val="accent1"/>
          </a:effectRef>
          <a:fontRef idx="minor">
            <a:schemeClr val="lt1"/>
          </a:fontRef>
        </dgm:style>
      </dgm:prSet>
      <dgm:spPr>
        <a:solidFill>
          <a:schemeClr val="tx2">
            <a:lumMod val="75000"/>
          </a:schemeClr>
        </a:solidFill>
        <a:ln>
          <a:noFill/>
        </a:ln>
        <a:effectLst/>
      </dgm:spPr>
      <dgm:t>
        <a:bodyPr/>
        <a:lstStyle/>
        <a:p>
          <a:r>
            <a:rPr lang="pt-BR" sz="1800" dirty="0" smtClean="0"/>
            <a:t>Aprendizado Prático</a:t>
          </a:r>
          <a:endParaRPr lang="pt-BR" sz="1800" dirty="0"/>
        </a:p>
      </dgm:t>
    </dgm:pt>
    <dgm:pt modelId="{4F02515D-E2BA-415E-A2F8-7DC21597CE9C}" type="parTrans" cxnId="{F986AABF-7946-40DC-94D8-C0FCF9681AAA}">
      <dgm:prSet/>
      <dgm:spPr/>
      <dgm:t>
        <a:bodyPr/>
        <a:lstStyle/>
        <a:p>
          <a:endParaRPr lang="pt-BR" sz="1800"/>
        </a:p>
      </dgm:t>
    </dgm:pt>
    <dgm:pt modelId="{16CD9CA2-E750-4CFD-85BA-8BBDB7BB7851}" type="sibTrans" cxnId="{F986AABF-7946-40DC-94D8-C0FCF9681AAA}">
      <dgm:prSet/>
      <dgm:spPr/>
      <dgm:t>
        <a:bodyPr/>
        <a:lstStyle/>
        <a:p>
          <a:endParaRPr lang="pt-BR" sz="1800"/>
        </a:p>
      </dgm:t>
    </dgm:pt>
    <dgm:pt modelId="{87D6914F-5B39-43FA-82B9-AEA8DA69F457}">
      <dgm:prSet phldrT="[Texto]" custT="1">
        <dgm:style>
          <a:lnRef idx="3">
            <a:schemeClr val="lt1"/>
          </a:lnRef>
          <a:fillRef idx="1">
            <a:schemeClr val="accent1"/>
          </a:fillRef>
          <a:effectRef idx="1">
            <a:schemeClr val="accent1"/>
          </a:effectRef>
          <a:fontRef idx="minor">
            <a:schemeClr val="lt1"/>
          </a:fontRef>
        </dgm:style>
      </dgm:prSet>
      <dgm:spPr>
        <a:solidFill>
          <a:schemeClr val="tx2">
            <a:lumMod val="75000"/>
          </a:schemeClr>
        </a:solidFill>
        <a:ln>
          <a:noFill/>
        </a:ln>
        <a:effectLst/>
      </dgm:spPr>
      <dgm:t>
        <a:bodyPr/>
        <a:lstStyle/>
        <a:p>
          <a:r>
            <a:rPr lang="pt-BR" sz="1800" dirty="0" smtClean="0"/>
            <a:t>Facilidade em Aplicar o Conteúdo</a:t>
          </a:r>
          <a:endParaRPr lang="pt-BR" sz="1800" dirty="0"/>
        </a:p>
      </dgm:t>
    </dgm:pt>
    <dgm:pt modelId="{53834C73-BF25-4AFE-8481-376037B35E19}" type="parTrans" cxnId="{A30B96AB-9B20-4F34-8422-8920B997F65B}">
      <dgm:prSet/>
      <dgm:spPr/>
      <dgm:t>
        <a:bodyPr/>
        <a:lstStyle/>
        <a:p>
          <a:endParaRPr lang="pt-BR" sz="1800"/>
        </a:p>
      </dgm:t>
    </dgm:pt>
    <dgm:pt modelId="{2922AE3A-AABD-4AB8-904C-7097A3FE7D1B}" type="sibTrans" cxnId="{A30B96AB-9B20-4F34-8422-8920B997F65B}">
      <dgm:prSet/>
      <dgm:spPr/>
      <dgm:t>
        <a:bodyPr/>
        <a:lstStyle/>
        <a:p>
          <a:endParaRPr lang="pt-BR" sz="1800"/>
        </a:p>
      </dgm:t>
    </dgm:pt>
    <dgm:pt modelId="{FD4555D0-6F05-4D67-B44F-977B5A3C707A}">
      <dgm:prSet phldrT="[Texto]" custT="1">
        <dgm:style>
          <a:lnRef idx="3">
            <a:schemeClr val="lt1"/>
          </a:lnRef>
          <a:fillRef idx="1">
            <a:schemeClr val="accent1"/>
          </a:fillRef>
          <a:effectRef idx="1">
            <a:schemeClr val="accent1"/>
          </a:effectRef>
          <a:fontRef idx="minor">
            <a:schemeClr val="lt1"/>
          </a:fontRef>
        </dgm:style>
      </dgm:prSet>
      <dgm:spPr>
        <a:solidFill>
          <a:schemeClr val="tx2">
            <a:lumMod val="75000"/>
          </a:schemeClr>
        </a:solidFill>
        <a:ln>
          <a:noFill/>
        </a:ln>
        <a:effectLst/>
      </dgm:spPr>
      <dgm:t>
        <a:bodyPr/>
        <a:lstStyle/>
        <a:p>
          <a:r>
            <a:rPr lang="pt-BR" sz="1800" dirty="0" smtClean="0"/>
            <a:t>Material de Apoio Oferecido</a:t>
          </a:r>
          <a:endParaRPr lang="pt-BR" sz="1800" dirty="0"/>
        </a:p>
      </dgm:t>
    </dgm:pt>
    <dgm:pt modelId="{1C1BA223-26AA-47EF-8CD7-D8955E4CA4AD}" type="parTrans" cxnId="{CEB98CC1-7F30-4123-9354-BA5342EC66BA}">
      <dgm:prSet/>
      <dgm:spPr/>
      <dgm:t>
        <a:bodyPr/>
        <a:lstStyle/>
        <a:p>
          <a:endParaRPr lang="pt-BR" sz="1800"/>
        </a:p>
      </dgm:t>
    </dgm:pt>
    <dgm:pt modelId="{8331D1CE-B759-4DED-AB05-552C8B5C2891}" type="sibTrans" cxnId="{CEB98CC1-7F30-4123-9354-BA5342EC66BA}">
      <dgm:prSet/>
      <dgm:spPr/>
      <dgm:t>
        <a:bodyPr/>
        <a:lstStyle/>
        <a:p>
          <a:endParaRPr lang="pt-BR" sz="1800"/>
        </a:p>
      </dgm:t>
    </dgm:pt>
    <dgm:pt modelId="{776385B3-3851-47B5-B14E-A574D4A33A02}">
      <dgm:prSet phldrT="[Texto]" custT="1">
        <dgm:style>
          <a:lnRef idx="3">
            <a:schemeClr val="lt1"/>
          </a:lnRef>
          <a:fillRef idx="1">
            <a:schemeClr val="accent1"/>
          </a:fillRef>
          <a:effectRef idx="1">
            <a:schemeClr val="accent1"/>
          </a:effectRef>
          <a:fontRef idx="minor">
            <a:schemeClr val="lt1"/>
          </a:fontRef>
        </dgm:style>
      </dgm:prSet>
      <dgm:spPr>
        <a:solidFill>
          <a:schemeClr val="tx2">
            <a:lumMod val="75000"/>
          </a:schemeClr>
        </a:solidFill>
        <a:ln>
          <a:noFill/>
        </a:ln>
        <a:effectLst/>
      </dgm:spPr>
      <dgm:t>
        <a:bodyPr/>
        <a:lstStyle/>
        <a:p>
          <a:r>
            <a:rPr lang="pt-BR" sz="1800" dirty="0" smtClean="0"/>
            <a:t>Especificidade da Empresa</a:t>
          </a:r>
          <a:endParaRPr lang="pt-BR" sz="1800" dirty="0"/>
        </a:p>
      </dgm:t>
    </dgm:pt>
    <dgm:pt modelId="{DAEBD98C-B9DC-4D4B-922A-B61B4970F486}" type="parTrans" cxnId="{9B844FC4-8830-49FA-8DF4-F934A5BC1181}">
      <dgm:prSet/>
      <dgm:spPr/>
      <dgm:t>
        <a:bodyPr/>
        <a:lstStyle/>
        <a:p>
          <a:endParaRPr lang="pt-BR" sz="1800"/>
        </a:p>
      </dgm:t>
    </dgm:pt>
    <dgm:pt modelId="{971C1DAF-704E-4A38-900B-0DCE2923B118}" type="sibTrans" cxnId="{9B844FC4-8830-49FA-8DF4-F934A5BC1181}">
      <dgm:prSet/>
      <dgm:spPr/>
      <dgm:t>
        <a:bodyPr/>
        <a:lstStyle/>
        <a:p>
          <a:endParaRPr lang="pt-BR" sz="1800"/>
        </a:p>
      </dgm:t>
    </dgm:pt>
    <dgm:pt modelId="{D8EE32F6-3C97-454F-B742-341FC93E7B4D}">
      <dgm:prSet phldrT="[Texto]" custT="1">
        <dgm:style>
          <a:lnRef idx="3">
            <a:schemeClr val="lt1"/>
          </a:lnRef>
          <a:fillRef idx="1">
            <a:schemeClr val="accent1"/>
          </a:fillRef>
          <a:effectRef idx="1">
            <a:schemeClr val="accent1"/>
          </a:effectRef>
          <a:fontRef idx="minor">
            <a:schemeClr val="lt1"/>
          </a:fontRef>
        </dgm:style>
      </dgm:prSet>
      <dgm:spPr>
        <a:solidFill>
          <a:schemeClr val="tx2">
            <a:lumMod val="75000"/>
          </a:schemeClr>
        </a:solidFill>
        <a:ln>
          <a:noFill/>
        </a:ln>
        <a:effectLst/>
      </dgm:spPr>
      <dgm:t>
        <a:bodyPr/>
        <a:lstStyle/>
        <a:p>
          <a:r>
            <a:rPr lang="pt-BR" sz="1800" dirty="0" smtClean="0"/>
            <a:t>Novas Perspectivas</a:t>
          </a:r>
          <a:endParaRPr lang="pt-BR" sz="1800" dirty="0"/>
        </a:p>
      </dgm:t>
    </dgm:pt>
    <dgm:pt modelId="{B5172D96-AC9D-439F-AB0E-4B3334460501}" type="parTrans" cxnId="{166E44FF-F819-4A13-881C-61AD363DB643}">
      <dgm:prSet/>
      <dgm:spPr/>
      <dgm:t>
        <a:bodyPr/>
        <a:lstStyle/>
        <a:p>
          <a:endParaRPr lang="pt-BR" sz="1800"/>
        </a:p>
      </dgm:t>
    </dgm:pt>
    <dgm:pt modelId="{B55EDFA8-C29D-46CD-AA22-BC1AAAF7A60B}" type="sibTrans" cxnId="{166E44FF-F819-4A13-881C-61AD363DB643}">
      <dgm:prSet/>
      <dgm:spPr/>
      <dgm:t>
        <a:bodyPr/>
        <a:lstStyle/>
        <a:p>
          <a:endParaRPr lang="pt-BR" sz="1800"/>
        </a:p>
      </dgm:t>
    </dgm:pt>
    <dgm:pt modelId="{FEC62BE9-2541-4C4D-8DAF-7C5B8DABC1D7}">
      <dgm:prSet phldrT="[Texto]" custT="1">
        <dgm:style>
          <a:lnRef idx="3">
            <a:schemeClr val="lt1"/>
          </a:lnRef>
          <a:fillRef idx="1">
            <a:schemeClr val="accent1"/>
          </a:fillRef>
          <a:effectRef idx="1">
            <a:schemeClr val="accent1"/>
          </a:effectRef>
          <a:fontRef idx="minor">
            <a:schemeClr val="lt1"/>
          </a:fontRef>
        </dgm:style>
      </dgm:prSet>
      <dgm:spPr>
        <a:solidFill>
          <a:schemeClr val="tx2">
            <a:lumMod val="75000"/>
          </a:schemeClr>
        </a:solidFill>
        <a:ln>
          <a:noFill/>
        </a:ln>
        <a:effectLst/>
      </dgm:spPr>
      <dgm:t>
        <a:bodyPr/>
        <a:lstStyle/>
        <a:p>
          <a:r>
            <a:rPr lang="pt-BR" sz="1800" dirty="0" smtClean="0"/>
            <a:t>Esclarecimento de Dúvidas</a:t>
          </a:r>
          <a:endParaRPr lang="pt-BR" sz="1800" dirty="0"/>
        </a:p>
      </dgm:t>
    </dgm:pt>
    <dgm:pt modelId="{1FBA82F5-6343-49F5-A449-1BB4133A6680}" type="parTrans" cxnId="{22E340BD-D435-493B-9DD9-BC5A22AE222C}">
      <dgm:prSet/>
      <dgm:spPr/>
      <dgm:t>
        <a:bodyPr/>
        <a:lstStyle/>
        <a:p>
          <a:endParaRPr lang="pt-BR" sz="1800"/>
        </a:p>
      </dgm:t>
    </dgm:pt>
    <dgm:pt modelId="{D442F3B7-73B1-4F16-B034-D6F52B3C8EFB}" type="sibTrans" cxnId="{22E340BD-D435-493B-9DD9-BC5A22AE222C}">
      <dgm:prSet/>
      <dgm:spPr/>
      <dgm:t>
        <a:bodyPr/>
        <a:lstStyle/>
        <a:p>
          <a:endParaRPr lang="pt-BR" sz="1800"/>
        </a:p>
      </dgm:t>
    </dgm:pt>
    <dgm:pt modelId="{D6687BC9-8CCC-401C-9648-7B32A3111289}" type="pres">
      <dgm:prSet presAssocID="{C34A8F8F-801D-4874-AB0F-6990090F9DA4}" presName="linear" presStyleCnt="0">
        <dgm:presLayoutVars>
          <dgm:animLvl val="lvl"/>
          <dgm:resizeHandles val="exact"/>
        </dgm:presLayoutVars>
      </dgm:prSet>
      <dgm:spPr/>
      <dgm:t>
        <a:bodyPr/>
        <a:lstStyle/>
        <a:p>
          <a:endParaRPr lang="pt-BR"/>
        </a:p>
      </dgm:t>
    </dgm:pt>
    <dgm:pt modelId="{722214BE-F307-4481-A810-0BD66F8AC4AF}" type="pres">
      <dgm:prSet presAssocID="{8029C3FE-F19C-4289-8875-77E7C62D33B9}" presName="parentText" presStyleLbl="node1" presStyleIdx="0" presStyleCnt="6" custLinFactY="-8083" custLinFactNeighborY="-100000">
        <dgm:presLayoutVars>
          <dgm:chMax val="0"/>
          <dgm:bulletEnabled val="1"/>
        </dgm:presLayoutVars>
      </dgm:prSet>
      <dgm:spPr>
        <a:prstGeom prst="flowChartProcess">
          <a:avLst/>
        </a:prstGeom>
      </dgm:spPr>
      <dgm:t>
        <a:bodyPr/>
        <a:lstStyle/>
        <a:p>
          <a:endParaRPr lang="pt-BR"/>
        </a:p>
      </dgm:t>
    </dgm:pt>
    <dgm:pt modelId="{21CFA239-4FFC-4290-8142-86CC7C9E12BB}" type="pres">
      <dgm:prSet presAssocID="{16CD9CA2-E750-4CFD-85BA-8BBDB7BB7851}" presName="spacer" presStyleCnt="0"/>
      <dgm:spPr>
        <a:ln>
          <a:noFill/>
        </a:ln>
        <a:effectLst/>
        <a:sp3d>
          <a:bevelT w="139700" h="139700"/>
        </a:sp3d>
      </dgm:spPr>
      <dgm:t>
        <a:bodyPr/>
        <a:lstStyle/>
        <a:p>
          <a:endParaRPr lang="pt-BR"/>
        </a:p>
      </dgm:t>
    </dgm:pt>
    <dgm:pt modelId="{308448EF-C374-4D61-8B6F-12FE9725D5A8}" type="pres">
      <dgm:prSet presAssocID="{87D6914F-5B39-43FA-82B9-AEA8DA69F457}" presName="parentText" presStyleLbl="node1" presStyleIdx="1" presStyleCnt="6" custLinFactNeighborY="-17136">
        <dgm:presLayoutVars>
          <dgm:chMax val="0"/>
          <dgm:bulletEnabled val="1"/>
        </dgm:presLayoutVars>
      </dgm:prSet>
      <dgm:spPr>
        <a:prstGeom prst="flowChartProcess">
          <a:avLst/>
        </a:prstGeom>
      </dgm:spPr>
      <dgm:t>
        <a:bodyPr/>
        <a:lstStyle/>
        <a:p>
          <a:endParaRPr lang="pt-BR"/>
        </a:p>
      </dgm:t>
    </dgm:pt>
    <dgm:pt modelId="{F9818D1A-B1AA-4BC1-8B3B-BC1281651A58}" type="pres">
      <dgm:prSet presAssocID="{2922AE3A-AABD-4AB8-904C-7097A3FE7D1B}" presName="spacer" presStyleCnt="0"/>
      <dgm:spPr>
        <a:ln>
          <a:noFill/>
        </a:ln>
        <a:effectLst/>
        <a:sp3d>
          <a:bevelT w="139700" h="139700"/>
        </a:sp3d>
      </dgm:spPr>
      <dgm:t>
        <a:bodyPr/>
        <a:lstStyle/>
        <a:p>
          <a:endParaRPr lang="pt-BR"/>
        </a:p>
      </dgm:t>
    </dgm:pt>
    <dgm:pt modelId="{EFF4A60D-EFCF-4A99-ACB3-6668DAAB55C6}" type="pres">
      <dgm:prSet presAssocID="{776385B3-3851-47B5-B14E-A574D4A33A02}" presName="parentText" presStyleLbl="node1" presStyleIdx="2" presStyleCnt="6">
        <dgm:presLayoutVars>
          <dgm:chMax val="0"/>
          <dgm:bulletEnabled val="1"/>
        </dgm:presLayoutVars>
      </dgm:prSet>
      <dgm:spPr>
        <a:prstGeom prst="flowChartProcess">
          <a:avLst/>
        </a:prstGeom>
      </dgm:spPr>
      <dgm:t>
        <a:bodyPr/>
        <a:lstStyle/>
        <a:p>
          <a:endParaRPr lang="pt-BR"/>
        </a:p>
      </dgm:t>
    </dgm:pt>
    <dgm:pt modelId="{90ACE125-0B81-422A-B1AF-F3363AFC8E40}" type="pres">
      <dgm:prSet presAssocID="{971C1DAF-704E-4A38-900B-0DCE2923B118}" presName="spacer" presStyleCnt="0"/>
      <dgm:spPr>
        <a:ln>
          <a:noFill/>
        </a:ln>
        <a:effectLst/>
        <a:sp3d>
          <a:bevelT w="139700" h="139700"/>
        </a:sp3d>
      </dgm:spPr>
      <dgm:t>
        <a:bodyPr/>
        <a:lstStyle/>
        <a:p>
          <a:endParaRPr lang="pt-BR"/>
        </a:p>
      </dgm:t>
    </dgm:pt>
    <dgm:pt modelId="{3EFF5780-4BA6-4A9E-9E7E-8B83C57D8B1C}" type="pres">
      <dgm:prSet presAssocID="{D8EE32F6-3C97-454F-B742-341FC93E7B4D}" presName="parentText" presStyleLbl="node1" presStyleIdx="3" presStyleCnt="6">
        <dgm:presLayoutVars>
          <dgm:chMax val="0"/>
          <dgm:bulletEnabled val="1"/>
        </dgm:presLayoutVars>
      </dgm:prSet>
      <dgm:spPr>
        <a:prstGeom prst="flowChartProcess">
          <a:avLst/>
        </a:prstGeom>
      </dgm:spPr>
      <dgm:t>
        <a:bodyPr/>
        <a:lstStyle/>
        <a:p>
          <a:endParaRPr lang="pt-BR"/>
        </a:p>
      </dgm:t>
    </dgm:pt>
    <dgm:pt modelId="{5694DAC1-9E1E-45E4-B431-4A8DBF457055}" type="pres">
      <dgm:prSet presAssocID="{B55EDFA8-C29D-46CD-AA22-BC1AAAF7A60B}" presName="spacer" presStyleCnt="0"/>
      <dgm:spPr>
        <a:ln>
          <a:noFill/>
        </a:ln>
        <a:effectLst/>
        <a:sp3d>
          <a:bevelT w="139700" h="139700"/>
        </a:sp3d>
      </dgm:spPr>
      <dgm:t>
        <a:bodyPr/>
        <a:lstStyle/>
        <a:p>
          <a:endParaRPr lang="pt-BR"/>
        </a:p>
      </dgm:t>
    </dgm:pt>
    <dgm:pt modelId="{22976505-DBFD-4F31-BAE3-CD6EDADC68C0}" type="pres">
      <dgm:prSet presAssocID="{FEC62BE9-2541-4C4D-8DAF-7C5B8DABC1D7}" presName="parentText" presStyleLbl="node1" presStyleIdx="4" presStyleCnt="6" custLinFactNeighborX="2041">
        <dgm:presLayoutVars>
          <dgm:chMax val="0"/>
          <dgm:bulletEnabled val="1"/>
        </dgm:presLayoutVars>
      </dgm:prSet>
      <dgm:spPr>
        <a:prstGeom prst="flowChartProcess">
          <a:avLst/>
        </a:prstGeom>
      </dgm:spPr>
      <dgm:t>
        <a:bodyPr/>
        <a:lstStyle/>
        <a:p>
          <a:endParaRPr lang="pt-BR"/>
        </a:p>
      </dgm:t>
    </dgm:pt>
    <dgm:pt modelId="{9FE24BFD-40FB-4E28-B834-CE40D7193614}" type="pres">
      <dgm:prSet presAssocID="{D442F3B7-73B1-4F16-B034-D6F52B3C8EFB}" presName="spacer" presStyleCnt="0"/>
      <dgm:spPr>
        <a:ln>
          <a:noFill/>
        </a:ln>
        <a:effectLst/>
        <a:sp3d>
          <a:bevelT w="139700" h="139700"/>
        </a:sp3d>
      </dgm:spPr>
      <dgm:t>
        <a:bodyPr/>
        <a:lstStyle/>
        <a:p>
          <a:endParaRPr lang="pt-BR"/>
        </a:p>
      </dgm:t>
    </dgm:pt>
    <dgm:pt modelId="{F28E9963-BC3B-4264-B7C8-000C129F91C9}" type="pres">
      <dgm:prSet presAssocID="{FD4555D0-6F05-4D67-B44F-977B5A3C707A}" presName="parentText" presStyleLbl="node1" presStyleIdx="5" presStyleCnt="6" custLinFactY="6564" custLinFactNeighborY="100000">
        <dgm:presLayoutVars>
          <dgm:chMax val="0"/>
          <dgm:bulletEnabled val="1"/>
        </dgm:presLayoutVars>
      </dgm:prSet>
      <dgm:spPr>
        <a:prstGeom prst="flowChartProcess">
          <a:avLst/>
        </a:prstGeom>
      </dgm:spPr>
      <dgm:t>
        <a:bodyPr/>
        <a:lstStyle/>
        <a:p>
          <a:endParaRPr lang="pt-BR"/>
        </a:p>
      </dgm:t>
    </dgm:pt>
  </dgm:ptLst>
  <dgm:cxnLst>
    <dgm:cxn modelId="{9B844FC4-8830-49FA-8DF4-F934A5BC1181}" srcId="{C34A8F8F-801D-4874-AB0F-6990090F9DA4}" destId="{776385B3-3851-47B5-B14E-A574D4A33A02}" srcOrd="2" destOrd="0" parTransId="{DAEBD98C-B9DC-4D4B-922A-B61B4970F486}" sibTransId="{971C1DAF-704E-4A38-900B-0DCE2923B118}"/>
    <dgm:cxn modelId="{CEB98CC1-7F30-4123-9354-BA5342EC66BA}" srcId="{C34A8F8F-801D-4874-AB0F-6990090F9DA4}" destId="{FD4555D0-6F05-4D67-B44F-977B5A3C707A}" srcOrd="5" destOrd="0" parTransId="{1C1BA223-26AA-47EF-8CD7-D8955E4CA4AD}" sibTransId="{8331D1CE-B759-4DED-AB05-552C8B5C2891}"/>
    <dgm:cxn modelId="{F5E8093D-B008-4E1E-AC14-21F88E45B848}" type="presOf" srcId="{D8EE32F6-3C97-454F-B742-341FC93E7B4D}" destId="{3EFF5780-4BA6-4A9E-9E7E-8B83C57D8B1C}" srcOrd="0" destOrd="0" presId="urn:microsoft.com/office/officeart/2005/8/layout/vList2"/>
    <dgm:cxn modelId="{76565FA8-AC7C-4752-97DA-FB22964B4CE6}" type="presOf" srcId="{776385B3-3851-47B5-B14E-A574D4A33A02}" destId="{EFF4A60D-EFCF-4A99-ACB3-6668DAAB55C6}" srcOrd="0" destOrd="0" presId="urn:microsoft.com/office/officeart/2005/8/layout/vList2"/>
    <dgm:cxn modelId="{A30B96AB-9B20-4F34-8422-8920B997F65B}" srcId="{C34A8F8F-801D-4874-AB0F-6990090F9DA4}" destId="{87D6914F-5B39-43FA-82B9-AEA8DA69F457}" srcOrd="1" destOrd="0" parTransId="{53834C73-BF25-4AFE-8481-376037B35E19}" sibTransId="{2922AE3A-AABD-4AB8-904C-7097A3FE7D1B}"/>
    <dgm:cxn modelId="{F986AABF-7946-40DC-94D8-C0FCF9681AAA}" srcId="{C34A8F8F-801D-4874-AB0F-6990090F9DA4}" destId="{8029C3FE-F19C-4289-8875-77E7C62D33B9}" srcOrd="0" destOrd="0" parTransId="{4F02515D-E2BA-415E-A2F8-7DC21597CE9C}" sibTransId="{16CD9CA2-E750-4CFD-85BA-8BBDB7BB7851}"/>
    <dgm:cxn modelId="{70C9FF47-6D91-4F95-AF04-B1C56BA2042E}" type="presOf" srcId="{FD4555D0-6F05-4D67-B44F-977B5A3C707A}" destId="{F28E9963-BC3B-4264-B7C8-000C129F91C9}" srcOrd="0" destOrd="0" presId="urn:microsoft.com/office/officeart/2005/8/layout/vList2"/>
    <dgm:cxn modelId="{166E44FF-F819-4A13-881C-61AD363DB643}" srcId="{C34A8F8F-801D-4874-AB0F-6990090F9DA4}" destId="{D8EE32F6-3C97-454F-B742-341FC93E7B4D}" srcOrd="3" destOrd="0" parTransId="{B5172D96-AC9D-439F-AB0E-4B3334460501}" sibTransId="{B55EDFA8-C29D-46CD-AA22-BC1AAAF7A60B}"/>
    <dgm:cxn modelId="{7934AAEE-2850-437E-8DFD-87ABD347ACDD}" type="presOf" srcId="{8029C3FE-F19C-4289-8875-77E7C62D33B9}" destId="{722214BE-F307-4481-A810-0BD66F8AC4AF}" srcOrd="0" destOrd="0" presId="urn:microsoft.com/office/officeart/2005/8/layout/vList2"/>
    <dgm:cxn modelId="{E016BD14-0C62-470B-B51B-8C92C1C5F14F}" type="presOf" srcId="{C34A8F8F-801D-4874-AB0F-6990090F9DA4}" destId="{D6687BC9-8CCC-401C-9648-7B32A3111289}" srcOrd="0" destOrd="0" presId="urn:microsoft.com/office/officeart/2005/8/layout/vList2"/>
    <dgm:cxn modelId="{12B0A802-C4CB-469E-A5D3-F434880EC6BB}" type="presOf" srcId="{FEC62BE9-2541-4C4D-8DAF-7C5B8DABC1D7}" destId="{22976505-DBFD-4F31-BAE3-CD6EDADC68C0}" srcOrd="0" destOrd="0" presId="urn:microsoft.com/office/officeart/2005/8/layout/vList2"/>
    <dgm:cxn modelId="{190231D9-2FFA-44AB-A39F-46E6358CA3B8}" type="presOf" srcId="{87D6914F-5B39-43FA-82B9-AEA8DA69F457}" destId="{308448EF-C374-4D61-8B6F-12FE9725D5A8}" srcOrd="0" destOrd="0" presId="urn:microsoft.com/office/officeart/2005/8/layout/vList2"/>
    <dgm:cxn modelId="{22E340BD-D435-493B-9DD9-BC5A22AE222C}" srcId="{C34A8F8F-801D-4874-AB0F-6990090F9DA4}" destId="{FEC62BE9-2541-4C4D-8DAF-7C5B8DABC1D7}" srcOrd="4" destOrd="0" parTransId="{1FBA82F5-6343-49F5-A449-1BB4133A6680}" sibTransId="{D442F3B7-73B1-4F16-B034-D6F52B3C8EFB}"/>
    <dgm:cxn modelId="{11D14B17-3831-4610-8EE9-567BD30FDB4D}" type="presParOf" srcId="{D6687BC9-8CCC-401C-9648-7B32A3111289}" destId="{722214BE-F307-4481-A810-0BD66F8AC4AF}" srcOrd="0" destOrd="0" presId="urn:microsoft.com/office/officeart/2005/8/layout/vList2"/>
    <dgm:cxn modelId="{5A7ECABF-8787-4997-8B9B-016A830F8CB4}" type="presParOf" srcId="{D6687BC9-8CCC-401C-9648-7B32A3111289}" destId="{21CFA239-4FFC-4290-8142-86CC7C9E12BB}" srcOrd="1" destOrd="0" presId="urn:microsoft.com/office/officeart/2005/8/layout/vList2"/>
    <dgm:cxn modelId="{E979C9AE-2D02-4A46-87A2-EBE0A97B88EC}" type="presParOf" srcId="{D6687BC9-8CCC-401C-9648-7B32A3111289}" destId="{308448EF-C374-4D61-8B6F-12FE9725D5A8}" srcOrd="2" destOrd="0" presId="urn:microsoft.com/office/officeart/2005/8/layout/vList2"/>
    <dgm:cxn modelId="{2EF1DF0C-54FF-43E6-82CB-64BB55F62551}" type="presParOf" srcId="{D6687BC9-8CCC-401C-9648-7B32A3111289}" destId="{F9818D1A-B1AA-4BC1-8B3B-BC1281651A58}" srcOrd="3" destOrd="0" presId="urn:microsoft.com/office/officeart/2005/8/layout/vList2"/>
    <dgm:cxn modelId="{547889B9-681F-4235-ADDC-ACF559DF2060}" type="presParOf" srcId="{D6687BC9-8CCC-401C-9648-7B32A3111289}" destId="{EFF4A60D-EFCF-4A99-ACB3-6668DAAB55C6}" srcOrd="4" destOrd="0" presId="urn:microsoft.com/office/officeart/2005/8/layout/vList2"/>
    <dgm:cxn modelId="{070353BB-F697-4B72-9F16-2E89E7262DD1}" type="presParOf" srcId="{D6687BC9-8CCC-401C-9648-7B32A3111289}" destId="{90ACE125-0B81-422A-B1AF-F3363AFC8E40}" srcOrd="5" destOrd="0" presId="urn:microsoft.com/office/officeart/2005/8/layout/vList2"/>
    <dgm:cxn modelId="{7D08621F-6552-4B59-9F55-460C877A1133}" type="presParOf" srcId="{D6687BC9-8CCC-401C-9648-7B32A3111289}" destId="{3EFF5780-4BA6-4A9E-9E7E-8B83C57D8B1C}" srcOrd="6" destOrd="0" presId="urn:microsoft.com/office/officeart/2005/8/layout/vList2"/>
    <dgm:cxn modelId="{FCDCD43A-E1AF-44EC-87B8-F87A1716F19F}" type="presParOf" srcId="{D6687BC9-8CCC-401C-9648-7B32A3111289}" destId="{5694DAC1-9E1E-45E4-B431-4A8DBF457055}" srcOrd="7" destOrd="0" presId="urn:microsoft.com/office/officeart/2005/8/layout/vList2"/>
    <dgm:cxn modelId="{43DA5475-8FCA-4140-9599-7D42C0D4079B}" type="presParOf" srcId="{D6687BC9-8CCC-401C-9648-7B32A3111289}" destId="{22976505-DBFD-4F31-BAE3-CD6EDADC68C0}" srcOrd="8" destOrd="0" presId="urn:microsoft.com/office/officeart/2005/8/layout/vList2"/>
    <dgm:cxn modelId="{01554889-7DA1-4A0C-BB4B-A7A5F79D54FD}" type="presParOf" srcId="{D6687BC9-8CCC-401C-9648-7B32A3111289}" destId="{9FE24BFD-40FB-4E28-B834-CE40D7193614}" srcOrd="9" destOrd="0" presId="urn:microsoft.com/office/officeart/2005/8/layout/vList2"/>
    <dgm:cxn modelId="{277532E4-8489-461B-83ED-4047C0A9B14B}" type="presParOf" srcId="{D6687BC9-8CCC-401C-9648-7B32A3111289}" destId="{F28E9963-BC3B-4264-B7C8-000C129F91C9}" srcOrd="10"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4A8F8F-801D-4874-AB0F-6990090F9DA4}"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pt-BR"/>
        </a:p>
      </dgm:t>
    </dgm:pt>
    <dgm:pt modelId="{8029C3FE-F19C-4289-8875-77E7C62D33B9}">
      <dgm:prSet phldrT="[Texto]" custT="1"/>
      <dgm:spPr>
        <a:solidFill>
          <a:srgbClr val="9F8AB8"/>
        </a:solidFill>
        <a:ln>
          <a:noFill/>
        </a:ln>
      </dgm:spPr>
      <dgm:t>
        <a:bodyPr/>
        <a:lstStyle/>
        <a:p>
          <a:r>
            <a:rPr lang="pt-BR" sz="1800" dirty="0" smtClean="0">
              <a:solidFill>
                <a:schemeClr val="tx1">
                  <a:lumMod val="85000"/>
                  <a:lumOff val="15000"/>
                </a:schemeClr>
              </a:solidFill>
            </a:rPr>
            <a:t>Fonte de Aprendizado</a:t>
          </a:r>
        </a:p>
      </dgm:t>
    </dgm:pt>
    <dgm:pt modelId="{4F02515D-E2BA-415E-A2F8-7DC21597CE9C}" type="parTrans" cxnId="{F986AABF-7946-40DC-94D8-C0FCF9681AAA}">
      <dgm:prSet/>
      <dgm:spPr/>
      <dgm:t>
        <a:bodyPr/>
        <a:lstStyle/>
        <a:p>
          <a:endParaRPr lang="pt-BR" sz="1800"/>
        </a:p>
      </dgm:t>
    </dgm:pt>
    <dgm:pt modelId="{16CD9CA2-E750-4CFD-85BA-8BBDB7BB7851}" type="sibTrans" cxnId="{F986AABF-7946-40DC-94D8-C0FCF9681AAA}">
      <dgm:prSet/>
      <dgm:spPr/>
      <dgm:t>
        <a:bodyPr/>
        <a:lstStyle/>
        <a:p>
          <a:endParaRPr lang="pt-BR" sz="1800"/>
        </a:p>
      </dgm:t>
    </dgm:pt>
    <dgm:pt modelId="{87D6914F-5B39-43FA-82B9-AEA8DA69F457}">
      <dgm:prSet phldrT="[Texto]" custT="1"/>
      <dgm:spPr>
        <a:solidFill>
          <a:srgbClr val="9F8AB8"/>
        </a:solidFill>
        <a:ln>
          <a:noFill/>
        </a:ln>
      </dgm:spPr>
      <dgm:t>
        <a:bodyPr/>
        <a:lstStyle/>
        <a:p>
          <a:r>
            <a:rPr lang="pt-BR" sz="1800" dirty="0" smtClean="0">
              <a:solidFill>
                <a:schemeClr val="tx1">
                  <a:lumMod val="85000"/>
                  <a:lumOff val="15000"/>
                </a:schemeClr>
              </a:solidFill>
            </a:rPr>
            <a:t>Suporte ao Empresário</a:t>
          </a:r>
          <a:endParaRPr lang="pt-BR" sz="1800" dirty="0">
            <a:solidFill>
              <a:schemeClr val="tx1">
                <a:lumMod val="85000"/>
                <a:lumOff val="15000"/>
              </a:schemeClr>
            </a:solidFill>
          </a:endParaRPr>
        </a:p>
      </dgm:t>
    </dgm:pt>
    <dgm:pt modelId="{53834C73-BF25-4AFE-8481-376037B35E19}" type="parTrans" cxnId="{A30B96AB-9B20-4F34-8422-8920B997F65B}">
      <dgm:prSet/>
      <dgm:spPr/>
      <dgm:t>
        <a:bodyPr/>
        <a:lstStyle/>
        <a:p>
          <a:endParaRPr lang="pt-BR" sz="1800"/>
        </a:p>
      </dgm:t>
    </dgm:pt>
    <dgm:pt modelId="{2922AE3A-AABD-4AB8-904C-7097A3FE7D1B}" type="sibTrans" cxnId="{A30B96AB-9B20-4F34-8422-8920B997F65B}">
      <dgm:prSet/>
      <dgm:spPr/>
      <dgm:t>
        <a:bodyPr/>
        <a:lstStyle/>
        <a:p>
          <a:endParaRPr lang="pt-BR" sz="1800"/>
        </a:p>
      </dgm:t>
    </dgm:pt>
    <dgm:pt modelId="{776385B3-3851-47B5-B14E-A574D4A33A02}">
      <dgm:prSet phldrT="[Texto]" custT="1"/>
      <dgm:spPr>
        <a:solidFill>
          <a:srgbClr val="9F8AB8"/>
        </a:solidFill>
        <a:ln>
          <a:noFill/>
        </a:ln>
        <a:effectLst/>
      </dgm:spPr>
      <dgm:t>
        <a:bodyPr/>
        <a:lstStyle/>
        <a:p>
          <a:r>
            <a:rPr lang="pt-BR" sz="1800" dirty="0" smtClean="0">
              <a:solidFill>
                <a:schemeClr val="tx1">
                  <a:lumMod val="85000"/>
                  <a:lumOff val="15000"/>
                </a:schemeClr>
              </a:solidFill>
            </a:rPr>
            <a:t>Melhoria no Desempenho</a:t>
          </a:r>
          <a:endParaRPr lang="pt-BR" sz="1800" dirty="0">
            <a:solidFill>
              <a:schemeClr val="tx1">
                <a:lumMod val="85000"/>
                <a:lumOff val="15000"/>
              </a:schemeClr>
            </a:solidFill>
          </a:endParaRPr>
        </a:p>
      </dgm:t>
    </dgm:pt>
    <dgm:pt modelId="{DAEBD98C-B9DC-4D4B-922A-B61B4970F486}" type="parTrans" cxnId="{9B844FC4-8830-49FA-8DF4-F934A5BC1181}">
      <dgm:prSet/>
      <dgm:spPr/>
      <dgm:t>
        <a:bodyPr/>
        <a:lstStyle/>
        <a:p>
          <a:endParaRPr lang="pt-BR" sz="1800"/>
        </a:p>
      </dgm:t>
    </dgm:pt>
    <dgm:pt modelId="{971C1DAF-704E-4A38-900B-0DCE2923B118}" type="sibTrans" cxnId="{9B844FC4-8830-49FA-8DF4-F934A5BC1181}">
      <dgm:prSet/>
      <dgm:spPr/>
      <dgm:t>
        <a:bodyPr/>
        <a:lstStyle/>
        <a:p>
          <a:endParaRPr lang="pt-BR" sz="1800"/>
        </a:p>
      </dgm:t>
    </dgm:pt>
    <dgm:pt modelId="{D8EE32F6-3C97-454F-B742-341FC93E7B4D}">
      <dgm:prSet phldrT="[Texto]" custT="1"/>
      <dgm:spPr>
        <a:solidFill>
          <a:srgbClr val="9F8AB8"/>
        </a:solidFill>
        <a:ln>
          <a:noFill/>
        </a:ln>
      </dgm:spPr>
      <dgm:t>
        <a:bodyPr/>
        <a:lstStyle/>
        <a:p>
          <a:r>
            <a:rPr lang="pt-BR" sz="1800" dirty="0" smtClean="0">
              <a:solidFill>
                <a:schemeClr val="tx1">
                  <a:lumMod val="85000"/>
                  <a:lumOff val="15000"/>
                </a:schemeClr>
              </a:solidFill>
            </a:rPr>
            <a:t>Atendimento individualizado</a:t>
          </a:r>
          <a:endParaRPr lang="pt-BR" sz="1800" dirty="0">
            <a:solidFill>
              <a:schemeClr val="tx1">
                <a:lumMod val="85000"/>
                <a:lumOff val="15000"/>
              </a:schemeClr>
            </a:solidFill>
          </a:endParaRPr>
        </a:p>
      </dgm:t>
    </dgm:pt>
    <dgm:pt modelId="{B5172D96-AC9D-439F-AB0E-4B3334460501}" type="parTrans" cxnId="{166E44FF-F819-4A13-881C-61AD363DB643}">
      <dgm:prSet/>
      <dgm:spPr/>
      <dgm:t>
        <a:bodyPr/>
        <a:lstStyle/>
        <a:p>
          <a:endParaRPr lang="pt-BR" sz="1800"/>
        </a:p>
      </dgm:t>
    </dgm:pt>
    <dgm:pt modelId="{B55EDFA8-C29D-46CD-AA22-BC1AAAF7A60B}" type="sibTrans" cxnId="{166E44FF-F819-4A13-881C-61AD363DB643}">
      <dgm:prSet/>
      <dgm:spPr/>
      <dgm:t>
        <a:bodyPr/>
        <a:lstStyle/>
        <a:p>
          <a:endParaRPr lang="pt-BR" sz="1800"/>
        </a:p>
      </dgm:t>
    </dgm:pt>
    <dgm:pt modelId="{D6687BC9-8CCC-401C-9648-7B32A3111289}" type="pres">
      <dgm:prSet presAssocID="{C34A8F8F-801D-4874-AB0F-6990090F9DA4}" presName="linear" presStyleCnt="0">
        <dgm:presLayoutVars>
          <dgm:animLvl val="lvl"/>
          <dgm:resizeHandles val="exact"/>
        </dgm:presLayoutVars>
      </dgm:prSet>
      <dgm:spPr/>
      <dgm:t>
        <a:bodyPr/>
        <a:lstStyle/>
        <a:p>
          <a:endParaRPr lang="pt-BR"/>
        </a:p>
      </dgm:t>
    </dgm:pt>
    <dgm:pt modelId="{722214BE-F307-4481-A810-0BD66F8AC4AF}" type="pres">
      <dgm:prSet presAssocID="{8029C3FE-F19C-4289-8875-77E7C62D33B9}" presName="parentText" presStyleLbl="node1" presStyleIdx="0" presStyleCnt="4">
        <dgm:presLayoutVars>
          <dgm:chMax val="0"/>
          <dgm:bulletEnabled val="1"/>
        </dgm:presLayoutVars>
      </dgm:prSet>
      <dgm:spPr>
        <a:prstGeom prst="rect">
          <a:avLst/>
        </a:prstGeom>
      </dgm:spPr>
      <dgm:t>
        <a:bodyPr/>
        <a:lstStyle/>
        <a:p>
          <a:endParaRPr lang="pt-BR"/>
        </a:p>
      </dgm:t>
    </dgm:pt>
    <dgm:pt modelId="{21CFA239-4FFC-4290-8142-86CC7C9E12BB}" type="pres">
      <dgm:prSet presAssocID="{16CD9CA2-E750-4CFD-85BA-8BBDB7BB7851}" presName="spacer" presStyleCnt="0"/>
      <dgm:spPr>
        <a:sp3d>
          <a:bevelT w="139700" h="139700"/>
        </a:sp3d>
      </dgm:spPr>
      <dgm:t>
        <a:bodyPr/>
        <a:lstStyle/>
        <a:p>
          <a:endParaRPr lang="pt-BR"/>
        </a:p>
      </dgm:t>
    </dgm:pt>
    <dgm:pt modelId="{308448EF-C374-4D61-8B6F-12FE9725D5A8}" type="pres">
      <dgm:prSet presAssocID="{87D6914F-5B39-43FA-82B9-AEA8DA69F457}" presName="parentText" presStyleLbl="node1" presStyleIdx="1" presStyleCnt="4">
        <dgm:presLayoutVars>
          <dgm:chMax val="0"/>
          <dgm:bulletEnabled val="1"/>
        </dgm:presLayoutVars>
      </dgm:prSet>
      <dgm:spPr>
        <a:prstGeom prst="rect">
          <a:avLst/>
        </a:prstGeom>
      </dgm:spPr>
      <dgm:t>
        <a:bodyPr/>
        <a:lstStyle/>
        <a:p>
          <a:endParaRPr lang="pt-BR"/>
        </a:p>
      </dgm:t>
    </dgm:pt>
    <dgm:pt modelId="{F9818D1A-B1AA-4BC1-8B3B-BC1281651A58}" type="pres">
      <dgm:prSet presAssocID="{2922AE3A-AABD-4AB8-904C-7097A3FE7D1B}" presName="spacer" presStyleCnt="0"/>
      <dgm:spPr>
        <a:sp3d>
          <a:bevelT w="139700" h="139700"/>
        </a:sp3d>
      </dgm:spPr>
      <dgm:t>
        <a:bodyPr/>
        <a:lstStyle/>
        <a:p>
          <a:endParaRPr lang="pt-BR"/>
        </a:p>
      </dgm:t>
    </dgm:pt>
    <dgm:pt modelId="{EFF4A60D-EFCF-4A99-ACB3-6668DAAB55C6}" type="pres">
      <dgm:prSet presAssocID="{776385B3-3851-47B5-B14E-A574D4A33A02}" presName="parentText" presStyleLbl="node1" presStyleIdx="2" presStyleCnt="4">
        <dgm:presLayoutVars>
          <dgm:chMax val="0"/>
          <dgm:bulletEnabled val="1"/>
        </dgm:presLayoutVars>
      </dgm:prSet>
      <dgm:spPr>
        <a:prstGeom prst="rect">
          <a:avLst/>
        </a:prstGeom>
      </dgm:spPr>
      <dgm:t>
        <a:bodyPr/>
        <a:lstStyle/>
        <a:p>
          <a:endParaRPr lang="pt-BR"/>
        </a:p>
      </dgm:t>
    </dgm:pt>
    <dgm:pt modelId="{90ACE125-0B81-422A-B1AF-F3363AFC8E40}" type="pres">
      <dgm:prSet presAssocID="{971C1DAF-704E-4A38-900B-0DCE2923B118}" presName="spacer" presStyleCnt="0"/>
      <dgm:spPr>
        <a:sp3d>
          <a:bevelT w="139700" h="139700"/>
        </a:sp3d>
      </dgm:spPr>
      <dgm:t>
        <a:bodyPr/>
        <a:lstStyle/>
        <a:p>
          <a:endParaRPr lang="pt-BR"/>
        </a:p>
      </dgm:t>
    </dgm:pt>
    <dgm:pt modelId="{3EFF5780-4BA6-4A9E-9E7E-8B83C57D8B1C}" type="pres">
      <dgm:prSet presAssocID="{D8EE32F6-3C97-454F-B742-341FC93E7B4D}" presName="parentText" presStyleLbl="node1" presStyleIdx="3" presStyleCnt="4">
        <dgm:presLayoutVars>
          <dgm:chMax val="0"/>
          <dgm:bulletEnabled val="1"/>
        </dgm:presLayoutVars>
      </dgm:prSet>
      <dgm:spPr>
        <a:prstGeom prst="rect">
          <a:avLst/>
        </a:prstGeom>
      </dgm:spPr>
      <dgm:t>
        <a:bodyPr/>
        <a:lstStyle/>
        <a:p>
          <a:endParaRPr lang="pt-BR"/>
        </a:p>
      </dgm:t>
    </dgm:pt>
  </dgm:ptLst>
  <dgm:cxnLst>
    <dgm:cxn modelId="{9B844FC4-8830-49FA-8DF4-F934A5BC1181}" srcId="{C34A8F8F-801D-4874-AB0F-6990090F9DA4}" destId="{776385B3-3851-47B5-B14E-A574D4A33A02}" srcOrd="2" destOrd="0" parTransId="{DAEBD98C-B9DC-4D4B-922A-B61B4970F486}" sibTransId="{971C1DAF-704E-4A38-900B-0DCE2923B118}"/>
    <dgm:cxn modelId="{DB5270CC-460A-46AC-BA18-9D5F90629EF0}" type="presOf" srcId="{8029C3FE-F19C-4289-8875-77E7C62D33B9}" destId="{722214BE-F307-4481-A810-0BD66F8AC4AF}" srcOrd="0" destOrd="0" presId="urn:microsoft.com/office/officeart/2005/8/layout/vList2"/>
    <dgm:cxn modelId="{23B82063-2F57-43A1-B4DF-328C52D37B47}" type="presOf" srcId="{D8EE32F6-3C97-454F-B742-341FC93E7B4D}" destId="{3EFF5780-4BA6-4A9E-9E7E-8B83C57D8B1C}" srcOrd="0" destOrd="0" presId="urn:microsoft.com/office/officeart/2005/8/layout/vList2"/>
    <dgm:cxn modelId="{5BE95F30-8C74-4355-B9D1-927DDDA97262}" type="presOf" srcId="{C34A8F8F-801D-4874-AB0F-6990090F9DA4}" destId="{D6687BC9-8CCC-401C-9648-7B32A3111289}" srcOrd="0" destOrd="0" presId="urn:microsoft.com/office/officeart/2005/8/layout/vList2"/>
    <dgm:cxn modelId="{F986AABF-7946-40DC-94D8-C0FCF9681AAA}" srcId="{C34A8F8F-801D-4874-AB0F-6990090F9DA4}" destId="{8029C3FE-F19C-4289-8875-77E7C62D33B9}" srcOrd="0" destOrd="0" parTransId="{4F02515D-E2BA-415E-A2F8-7DC21597CE9C}" sibTransId="{16CD9CA2-E750-4CFD-85BA-8BBDB7BB7851}"/>
    <dgm:cxn modelId="{8B2E7677-F78C-4331-97CA-8C72FE0A5A01}" type="presOf" srcId="{776385B3-3851-47B5-B14E-A574D4A33A02}" destId="{EFF4A60D-EFCF-4A99-ACB3-6668DAAB55C6}" srcOrd="0" destOrd="0" presId="urn:microsoft.com/office/officeart/2005/8/layout/vList2"/>
    <dgm:cxn modelId="{A30B96AB-9B20-4F34-8422-8920B997F65B}" srcId="{C34A8F8F-801D-4874-AB0F-6990090F9DA4}" destId="{87D6914F-5B39-43FA-82B9-AEA8DA69F457}" srcOrd="1" destOrd="0" parTransId="{53834C73-BF25-4AFE-8481-376037B35E19}" sibTransId="{2922AE3A-AABD-4AB8-904C-7097A3FE7D1B}"/>
    <dgm:cxn modelId="{166E44FF-F819-4A13-881C-61AD363DB643}" srcId="{C34A8F8F-801D-4874-AB0F-6990090F9DA4}" destId="{D8EE32F6-3C97-454F-B742-341FC93E7B4D}" srcOrd="3" destOrd="0" parTransId="{B5172D96-AC9D-439F-AB0E-4B3334460501}" sibTransId="{B55EDFA8-C29D-46CD-AA22-BC1AAAF7A60B}"/>
    <dgm:cxn modelId="{A7704A57-E0A6-425A-BA2D-D9DDEF125995}" type="presOf" srcId="{87D6914F-5B39-43FA-82B9-AEA8DA69F457}" destId="{308448EF-C374-4D61-8B6F-12FE9725D5A8}" srcOrd="0" destOrd="0" presId="urn:microsoft.com/office/officeart/2005/8/layout/vList2"/>
    <dgm:cxn modelId="{68A9ABE9-8A1B-4301-A362-7805D115022E}" type="presParOf" srcId="{D6687BC9-8CCC-401C-9648-7B32A3111289}" destId="{722214BE-F307-4481-A810-0BD66F8AC4AF}" srcOrd="0" destOrd="0" presId="urn:microsoft.com/office/officeart/2005/8/layout/vList2"/>
    <dgm:cxn modelId="{112FABDF-D96E-4E19-924C-5DD813C1C518}" type="presParOf" srcId="{D6687BC9-8CCC-401C-9648-7B32A3111289}" destId="{21CFA239-4FFC-4290-8142-86CC7C9E12BB}" srcOrd="1" destOrd="0" presId="urn:microsoft.com/office/officeart/2005/8/layout/vList2"/>
    <dgm:cxn modelId="{B934FCD3-3CDB-4F23-A9A2-B898D6B29D64}" type="presParOf" srcId="{D6687BC9-8CCC-401C-9648-7B32A3111289}" destId="{308448EF-C374-4D61-8B6F-12FE9725D5A8}" srcOrd="2" destOrd="0" presId="urn:microsoft.com/office/officeart/2005/8/layout/vList2"/>
    <dgm:cxn modelId="{86FAD0D8-D23D-4BFD-A052-0E38F47F1D19}" type="presParOf" srcId="{D6687BC9-8CCC-401C-9648-7B32A3111289}" destId="{F9818D1A-B1AA-4BC1-8B3B-BC1281651A58}" srcOrd="3" destOrd="0" presId="urn:microsoft.com/office/officeart/2005/8/layout/vList2"/>
    <dgm:cxn modelId="{76E378BA-3998-4A82-88AB-D9EDE10227BE}" type="presParOf" srcId="{D6687BC9-8CCC-401C-9648-7B32A3111289}" destId="{EFF4A60D-EFCF-4A99-ACB3-6668DAAB55C6}" srcOrd="4" destOrd="0" presId="urn:microsoft.com/office/officeart/2005/8/layout/vList2"/>
    <dgm:cxn modelId="{D147ADF4-5923-4F54-B3D9-7B9B166E463E}" type="presParOf" srcId="{D6687BC9-8CCC-401C-9648-7B32A3111289}" destId="{90ACE125-0B81-422A-B1AF-F3363AFC8E40}" srcOrd="5" destOrd="0" presId="urn:microsoft.com/office/officeart/2005/8/layout/vList2"/>
    <dgm:cxn modelId="{DA0E9C73-B1C4-4DDE-A1A3-D6F2FF07EB45}" type="presParOf" srcId="{D6687BC9-8CCC-401C-9648-7B32A3111289}" destId="{3EFF5780-4BA6-4A9E-9E7E-8B83C57D8B1C}"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46E0C-AF13-4B1F-8E69-83632D4E1347}">
      <dsp:nvSpPr>
        <dsp:cNvPr id="0" name=""/>
        <dsp:cNvSpPr/>
      </dsp:nvSpPr>
      <dsp:spPr>
        <a:xfrm rot="16200000">
          <a:off x="-96629" y="2167075"/>
          <a:ext cx="644197" cy="450938"/>
        </a:xfrm>
        <a:prstGeom prst="chevron">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kern="1200" dirty="0" smtClean="0"/>
            <a:t>    </a:t>
          </a:r>
          <a:endParaRPr lang="pt-BR" sz="1200" kern="1200" dirty="0"/>
        </a:p>
      </dsp:txBody>
      <dsp:txXfrm rot="-5400000">
        <a:off x="1" y="2295914"/>
        <a:ext cx="450938" cy="193259"/>
      </dsp:txXfrm>
    </dsp:sp>
    <dsp:sp modelId="{BDFB0D67-FD36-4A50-96FD-FEFD887EE2E9}">
      <dsp:nvSpPr>
        <dsp:cNvPr id="0" name=""/>
        <dsp:cNvSpPr/>
      </dsp:nvSpPr>
      <dsp:spPr>
        <a:xfrm rot="5400000">
          <a:off x="2052087" y="-1362023"/>
          <a:ext cx="418728" cy="3621027"/>
        </a:xfrm>
        <a:prstGeom prst="round2SameRect">
          <a:avLst/>
        </a:prstGeom>
        <a:solidFill>
          <a:schemeClr val="lt1">
            <a:alpha val="90000"/>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pt-BR" sz="2400" kern="1200" dirty="0" smtClean="0"/>
            <a:t>Gestão Financeira</a:t>
          </a:r>
          <a:endParaRPr lang="pt-BR" sz="2400" kern="1200" dirty="0"/>
        </a:p>
      </dsp:txBody>
      <dsp:txXfrm rot="-5400000">
        <a:off x="450938" y="259567"/>
        <a:ext cx="3600586" cy="377846"/>
      </dsp:txXfrm>
    </dsp:sp>
    <dsp:sp modelId="{A99ED3B3-A52E-4645-ACCA-0F0ABECCFF22}">
      <dsp:nvSpPr>
        <dsp:cNvPr id="0" name=""/>
        <dsp:cNvSpPr/>
      </dsp:nvSpPr>
      <dsp:spPr>
        <a:xfrm rot="16200000">
          <a:off x="-96629" y="1653607"/>
          <a:ext cx="644197" cy="450938"/>
        </a:xfrm>
        <a:prstGeom prst="chevron">
          <a:avLst/>
        </a:prstGeom>
        <a:solidFill>
          <a:schemeClr val="accent2">
            <a:hueOff val="1170380"/>
            <a:satOff val="-1460"/>
            <a:lumOff val="343"/>
            <a:alphaOff val="0"/>
          </a:schemeClr>
        </a:solidFill>
        <a:ln w="25400" cap="flat" cmpd="sng" algn="ctr">
          <a:solidFill>
            <a:schemeClr val="accent2">
              <a:hueOff val="1170380"/>
              <a:satOff val="-1460"/>
              <a:lumOff val="34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pt-BR" sz="1200" kern="1200" dirty="0"/>
        </a:p>
      </dsp:txBody>
      <dsp:txXfrm rot="-5400000">
        <a:off x="1" y="1782446"/>
        <a:ext cx="450938" cy="193259"/>
      </dsp:txXfrm>
    </dsp:sp>
    <dsp:sp modelId="{96DF1AB4-7634-468E-AE0A-B4F4EDDFFDE8}">
      <dsp:nvSpPr>
        <dsp:cNvPr id="0" name=""/>
        <dsp:cNvSpPr/>
      </dsp:nvSpPr>
      <dsp:spPr>
        <a:xfrm rot="5400000">
          <a:off x="2052087" y="-854014"/>
          <a:ext cx="418728" cy="3621027"/>
        </a:xfrm>
        <a:prstGeom prst="round2SameRect">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pt-BR" sz="2400" kern="1200" dirty="0" smtClean="0"/>
            <a:t>Planejamento Estratégico</a:t>
          </a:r>
          <a:endParaRPr lang="pt-BR" sz="2400" kern="1200" dirty="0"/>
        </a:p>
      </dsp:txBody>
      <dsp:txXfrm rot="-5400000">
        <a:off x="450938" y="767576"/>
        <a:ext cx="3600586" cy="377846"/>
      </dsp:txXfrm>
    </dsp:sp>
    <dsp:sp modelId="{C6090FC5-3AFE-4D62-9CE9-F35BC42E1626}">
      <dsp:nvSpPr>
        <dsp:cNvPr id="0" name=""/>
        <dsp:cNvSpPr/>
      </dsp:nvSpPr>
      <dsp:spPr>
        <a:xfrm rot="16200000">
          <a:off x="-96629" y="1131852"/>
          <a:ext cx="644197" cy="450938"/>
        </a:xfrm>
        <a:prstGeom prst="chevron">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kern="1200" dirty="0" smtClean="0"/>
            <a:t>   </a:t>
          </a:r>
          <a:endParaRPr lang="pt-BR" sz="1200" kern="1200" dirty="0"/>
        </a:p>
      </dsp:txBody>
      <dsp:txXfrm rot="-5400000">
        <a:off x="1" y="1260691"/>
        <a:ext cx="450938" cy="193259"/>
      </dsp:txXfrm>
    </dsp:sp>
    <dsp:sp modelId="{14B6B414-878B-44F5-8A92-5DF5A495A25A}">
      <dsp:nvSpPr>
        <dsp:cNvPr id="0" name=""/>
        <dsp:cNvSpPr/>
      </dsp:nvSpPr>
      <dsp:spPr>
        <a:xfrm rot="5400000">
          <a:off x="2052087" y="-334130"/>
          <a:ext cx="418728" cy="3621027"/>
        </a:xfrm>
        <a:prstGeom prst="round2Same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pt-BR" sz="2400" kern="1200" dirty="0" smtClean="0"/>
            <a:t>Gestão de Pessoas</a:t>
          </a:r>
          <a:endParaRPr lang="pt-BR" sz="2400" kern="1200" dirty="0"/>
        </a:p>
      </dsp:txBody>
      <dsp:txXfrm rot="-5400000">
        <a:off x="450938" y="1287460"/>
        <a:ext cx="3600586" cy="377846"/>
      </dsp:txXfrm>
    </dsp:sp>
    <dsp:sp modelId="{8B978622-3CB6-40D6-B1C0-3FBC421C19E9}">
      <dsp:nvSpPr>
        <dsp:cNvPr id="0" name=""/>
        <dsp:cNvSpPr/>
      </dsp:nvSpPr>
      <dsp:spPr>
        <a:xfrm rot="16200000">
          <a:off x="-96629" y="607978"/>
          <a:ext cx="644197" cy="450938"/>
        </a:xfrm>
        <a:prstGeom prst="chevron">
          <a:avLst/>
        </a:prstGeom>
        <a:solidFill>
          <a:schemeClr val="accent2">
            <a:hueOff val="3511139"/>
            <a:satOff val="-4379"/>
            <a:lumOff val="1030"/>
            <a:alphaOff val="0"/>
          </a:schemeClr>
        </a:solidFill>
        <a:ln w="25400" cap="flat" cmpd="sng" algn="ctr">
          <a:solidFill>
            <a:schemeClr val="accent2">
              <a:hueOff val="3511139"/>
              <a:satOff val="-4379"/>
              <a:lumOff val="10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kern="1200" dirty="0" smtClean="0"/>
            <a:t>   </a:t>
          </a:r>
          <a:endParaRPr lang="pt-BR" sz="1200" kern="1200" dirty="0"/>
        </a:p>
      </dsp:txBody>
      <dsp:txXfrm rot="-5400000">
        <a:off x="1" y="736817"/>
        <a:ext cx="450938" cy="193259"/>
      </dsp:txXfrm>
    </dsp:sp>
    <dsp:sp modelId="{AAFD9E84-2EA0-4555-B0C2-6BC224359757}">
      <dsp:nvSpPr>
        <dsp:cNvPr id="0" name=""/>
        <dsp:cNvSpPr/>
      </dsp:nvSpPr>
      <dsp:spPr>
        <a:xfrm rot="5400000">
          <a:off x="2052087" y="197623"/>
          <a:ext cx="418728" cy="3621027"/>
        </a:xfrm>
        <a:prstGeom prst="round2SameRect">
          <a:avLst/>
        </a:prstGeom>
        <a:solidFill>
          <a:schemeClr val="lt1">
            <a:alpha val="90000"/>
            <a:hueOff val="0"/>
            <a:satOff val="0"/>
            <a:lumOff val="0"/>
            <a:alphaOff val="0"/>
          </a:schemeClr>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pt-BR" sz="2400" kern="1200" dirty="0" smtClean="0"/>
            <a:t>Marketing Na Medida</a:t>
          </a:r>
          <a:endParaRPr lang="pt-BR" sz="2400" kern="1200" dirty="0"/>
        </a:p>
      </dsp:txBody>
      <dsp:txXfrm rot="-5400000">
        <a:off x="450938" y="1819214"/>
        <a:ext cx="3600586" cy="377846"/>
      </dsp:txXfrm>
    </dsp:sp>
    <dsp:sp modelId="{B075A2DF-EFB8-4910-965E-7A73B47333F1}">
      <dsp:nvSpPr>
        <dsp:cNvPr id="0" name=""/>
        <dsp:cNvSpPr/>
      </dsp:nvSpPr>
      <dsp:spPr>
        <a:xfrm rot="16200000">
          <a:off x="-96629" y="96629"/>
          <a:ext cx="644197" cy="450938"/>
        </a:xfrm>
        <a:prstGeom prst="chevron">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pt-BR" sz="1200" kern="1200" dirty="0"/>
        </a:p>
      </dsp:txBody>
      <dsp:txXfrm rot="-5400000">
        <a:off x="1" y="225468"/>
        <a:ext cx="450938" cy="193259"/>
      </dsp:txXfrm>
    </dsp:sp>
    <dsp:sp modelId="{F05F72D9-A316-4DFD-BE5F-017A4CCCDACE}">
      <dsp:nvSpPr>
        <dsp:cNvPr id="0" name=""/>
        <dsp:cNvSpPr/>
      </dsp:nvSpPr>
      <dsp:spPr>
        <a:xfrm rot="5400000">
          <a:off x="2052087" y="694765"/>
          <a:ext cx="418728" cy="3621027"/>
        </a:xfrm>
        <a:prstGeom prst="round2SameRect">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pt-BR" sz="2400" kern="1200" dirty="0" smtClean="0"/>
            <a:t>Internet Na Medida</a:t>
          </a:r>
          <a:endParaRPr lang="pt-BR" sz="2400" kern="1200" dirty="0"/>
        </a:p>
      </dsp:txBody>
      <dsp:txXfrm rot="-5400000">
        <a:off x="450938" y="2316356"/>
        <a:ext cx="3600586" cy="3778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4342131" cy="344408"/>
          </a:xfrm>
          <a:prstGeom prst="rect">
            <a:avLst/>
          </a:prstGeom>
        </p:spPr>
        <p:txBody>
          <a:bodyPr vert="horz" lIns="96616" tIns="48308" rIns="96616" bIns="48308" rtlCol="0"/>
          <a:lstStyle>
            <a:lvl1pPr algn="l">
              <a:defRPr sz="1300"/>
            </a:lvl1pPr>
          </a:lstStyle>
          <a:p>
            <a:endParaRPr lang="pt-BR"/>
          </a:p>
        </p:txBody>
      </p:sp>
      <p:sp>
        <p:nvSpPr>
          <p:cNvPr id="3" name="Espaço Reservado para Data 2"/>
          <p:cNvSpPr>
            <a:spLocks noGrp="1"/>
          </p:cNvSpPr>
          <p:nvPr>
            <p:ph type="dt" sz="quarter" idx="1"/>
          </p:nvPr>
        </p:nvSpPr>
        <p:spPr>
          <a:xfrm>
            <a:off x="5675851" y="0"/>
            <a:ext cx="4342131" cy="344408"/>
          </a:xfrm>
          <a:prstGeom prst="rect">
            <a:avLst/>
          </a:prstGeom>
        </p:spPr>
        <p:txBody>
          <a:bodyPr vert="horz" lIns="96616" tIns="48308" rIns="96616" bIns="48308" rtlCol="0"/>
          <a:lstStyle>
            <a:lvl1pPr algn="r">
              <a:defRPr sz="1300"/>
            </a:lvl1pPr>
          </a:lstStyle>
          <a:p>
            <a:fld id="{16609CC5-B0AB-40E3-A387-103E09A99FCA}" type="datetimeFigureOut">
              <a:rPr lang="pt-BR" smtClean="0"/>
              <a:pPr/>
              <a:t>21/09/2016</a:t>
            </a:fld>
            <a:endParaRPr lang="pt-BR"/>
          </a:p>
        </p:txBody>
      </p:sp>
      <p:sp>
        <p:nvSpPr>
          <p:cNvPr id="4" name="Espaço Reservado para Rodapé 3"/>
          <p:cNvSpPr>
            <a:spLocks noGrp="1"/>
          </p:cNvSpPr>
          <p:nvPr>
            <p:ph type="ftr" sz="quarter" idx="2"/>
          </p:nvPr>
        </p:nvSpPr>
        <p:spPr>
          <a:xfrm>
            <a:off x="0" y="6542560"/>
            <a:ext cx="4342131" cy="344408"/>
          </a:xfrm>
          <a:prstGeom prst="rect">
            <a:avLst/>
          </a:prstGeom>
        </p:spPr>
        <p:txBody>
          <a:bodyPr vert="horz" lIns="96616" tIns="48308" rIns="96616" bIns="48308" rtlCol="0" anchor="b"/>
          <a:lstStyle>
            <a:lvl1pPr algn="l">
              <a:defRPr sz="1300"/>
            </a:lvl1pPr>
          </a:lstStyle>
          <a:p>
            <a:endParaRPr lang="pt-BR"/>
          </a:p>
        </p:txBody>
      </p:sp>
      <p:sp>
        <p:nvSpPr>
          <p:cNvPr id="5" name="Espaço Reservado para Número de Slide 4"/>
          <p:cNvSpPr>
            <a:spLocks noGrp="1"/>
          </p:cNvSpPr>
          <p:nvPr>
            <p:ph type="sldNum" sz="quarter" idx="3"/>
          </p:nvPr>
        </p:nvSpPr>
        <p:spPr>
          <a:xfrm>
            <a:off x="5675851" y="6542560"/>
            <a:ext cx="4342131" cy="344408"/>
          </a:xfrm>
          <a:prstGeom prst="rect">
            <a:avLst/>
          </a:prstGeom>
        </p:spPr>
        <p:txBody>
          <a:bodyPr vert="horz" lIns="96616" tIns="48308" rIns="96616" bIns="48308" rtlCol="0" anchor="b"/>
          <a:lstStyle>
            <a:lvl1pPr algn="r">
              <a:defRPr sz="1300"/>
            </a:lvl1pPr>
          </a:lstStyle>
          <a:p>
            <a:fld id="{021F2CC7-023D-4A26-8BA5-C4AA4B4C9E42}" type="slidenum">
              <a:rPr lang="pt-BR" smtClean="0"/>
              <a:pPr/>
              <a:t>‹nº›</a:t>
            </a:fld>
            <a:endParaRPr lang="pt-BR"/>
          </a:p>
        </p:txBody>
      </p:sp>
    </p:spTree>
    <p:extLst>
      <p:ext uri="{BB962C8B-B14F-4D97-AF65-F5344CB8AC3E}">
        <p14:creationId xmlns:p14="http://schemas.microsoft.com/office/powerpoint/2010/main" val="3799404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4342131" cy="344408"/>
          </a:xfrm>
          <a:prstGeom prst="rect">
            <a:avLst/>
          </a:prstGeom>
        </p:spPr>
        <p:txBody>
          <a:bodyPr vert="horz" lIns="96616" tIns="48308" rIns="96616" bIns="48308" rtlCol="0"/>
          <a:lstStyle>
            <a:lvl1pPr algn="l">
              <a:defRPr sz="1300"/>
            </a:lvl1pPr>
          </a:lstStyle>
          <a:p>
            <a:endParaRPr lang="pt-BR" dirty="0"/>
          </a:p>
        </p:txBody>
      </p:sp>
      <p:sp>
        <p:nvSpPr>
          <p:cNvPr id="3" name="Espaço Reservado para Data 2"/>
          <p:cNvSpPr>
            <a:spLocks noGrp="1"/>
          </p:cNvSpPr>
          <p:nvPr>
            <p:ph type="dt" idx="1"/>
          </p:nvPr>
        </p:nvSpPr>
        <p:spPr>
          <a:xfrm>
            <a:off x="5675851" y="0"/>
            <a:ext cx="4342131" cy="344408"/>
          </a:xfrm>
          <a:prstGeom prst="rect">
            <a:avLst/>
          </a:prstGeom>
        </p:spPr>
        <p:txBody>
          <a:bodyPr vert="horz" lIns="96616" tIns="48308" rIns="96616" bIns="48308" rtlCol="0"/>
          <a:lstStyle>
            <a:lvl1pPr algn="r">
              <a:defRPr sz="1300"/>
            </a:lvl1pPr>
          </a:lstStyle>
          <a:p>
            <a:fld id="{C79AE18B-C486-470D-9113-2EDC2109DCFE}" type="datetimeFigureOut">
              <a:rPr lang="pt-BR" smtClean="0"/>
              <a:pPr/>
              <a:t>21/09/2016</a:t>
            </a:fld>
            <a:endParaRPr lang="pt-BR" dirty="0"/>
          </a:p>
        </p:txBody>
      </p:sp>
      <p:sp>
        <p:nvSpPr>
          <p:cNvPr id="4" name="Espaço Reservado para Imagem de Slide 3"/>
          <p:cNvSpPr>
            <a:spLocks noGrp="1" noRot="1" noChangeAspect="1"/>
          </p:cNvSpPr>
          <p:nvPr>
            <p:ph type="sldImg" idx="2"/>
          </p:nvPr>
        </p:nvSpPr>
        <p:spPr>
          <a:xfrm>
            <a:off x="3287713" y="515938"/>
            <a:ext cx="3444875" cy="2582862"/>
          </a:xfrm>
          <a:prstGeom prst="rect">
            <a:avLst/>
          </a:prstGeom>
          <a:noFill/>
          <a:ln w="12700">
            <a:solidFill>
              <a:prstClr val="black"/>
            </a:solidFill>
          </a:ln>
        </p:spPr>
        <p:txBody>
          <a:bodyPr vert="horz" lIns="96616" tIns="48308" rIns="96616" bIns="48308" rtlCol="0" anchor="ctr"/>
          <a:lstStyle/>
          <a:p>
            <a:endParaRPr lang="pt-BR" dirty="0"/>
          </a:p>
        </p:txBody>
      </p:sp>
      <p:sp>
        <p:nvSpPr>
          <p:cNvPr id="5" name="Espaço Reservado para Anotações 4"/>
          <p:cNvSpPr>
            <a:spLocks noGrp="1"/>
          </p:cNvSpPr>
          <p:nvPr>
            <p:ph type="body" sz="quarter" idx="3"/>
          </p:nvPr>
        </p:nvSpPr>
        <p:spPr>
          <a:xfrm>
            <a:off x="1002031" y="3271878"/>
            <a:ext cx="8016239" cy="3099673"/>
          </a:xfrm>
          <a:prstGeom prst="rect">
            <a:avLst/>
          </a:prstGeom>
        </p:spPr>
        <p:txBody>
          <a:bodyPr vert="horz" lIns="96616" tIns="48308" rIns="96616" bIns="48308"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6542560"/>
            <a:ext cx="4342131" cy="344408"/>
          </a:xfrm>
          <a:prstGeom prst="rect">
            <a:avLst/>
          </a:prstGeom>
        </p:spPr>
        <p:txBody>
          <a:bodyPr vert="horz" lIns="96616" tIns="48308" rIns="96616" bIns="48308" rtlCol="0" anchor="b"/>
          <a:lstStyle>
            <a:lvl1pPr algn="l">
              <a:defRPr sz="1300"/>
            </a:lvl1pPr>
          </a:lstStyle>
          <a:p>
            <a:endParaRPr lang="pt-BR" dirty="0"/>
          </a:p>
        </p:txBody>
      </p:sp>
      <p:sp>
        <p:nvSpPr>
          <p:cNvPr id="7" name="Espaço Reservado para Número de Slide 6"/>
          <p:cNvSpPr>
            <a:spLocks noGrp="1"/>
          </p:cNvSpPr>
          <p:nvPr>
            <p:ph type="sldNum" sz="quarter" idx="5"/>
          </p:nvPr>
        </p:nvSpPr>
        <p:spPr>
          <a:xfrm>
            <a:off x="5675851" y="6542560"/>
            <a:ext cx="4342131" cy="344408"/>
          </a:xfrm>
          <a:prstGeom prst="rect">
            <a:avLst/>
          </a:prstGeom>
        </p:spPr>
        <p:txBody>
          <a:bodyPr vert="horz" lIns="96616" tIns="48308" rIns="96616" bIns="48308" rtlCol="0" anchor="b"/>
          <a:lstStyle>
            <a:lvl1pPr algn="r">
              <a:defRPr sz="1300"/>
            </a:lvl1pPr>
          </a:lstStyle>
          <a:p>
            <a:fld id="{339B4135-1957-421F-924E-2F38D8CB5EED}" type="slidenum">
              <a:rPr lang="pt-BR" smtClean="0"/>
              <a:pPr/>
              <a:t>‹nº›</a:t>
            </a:fld>
            <a:endParaRPr lang="pt-BR" dirty="0"/>
          </a:p>
        </p:txBody>
      </p:sp>
    </p:spTree>
    <p:extLst>
      <p:ext uri="{BB962C8B-B14F-4D97-AF65-F5344CB8AC3E}">
        <p14:creationId xmlns:p14="http://schemas.microsoft.com/office/powerpoint/2010/main" val="3318974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339B4135-1957-421F-924E-2F38D8CB5EED}" type="slidenum">
              <a:rPr lang="pt-BR" smtClean="0"/>
              <a:pPr/>
              <a:t>8</a:t>
            </a:fld>
            <a:endParaRPr lang="pt-BR" dirty="0"/>
          </a:p>
        </p:txBody>
      </p:sp>
    </p:spTree>
    <p:extLst>
      <p:ext uri="{BB962C8B-B14F-4D97-AF65-F5344CB8AC3E}">
        <p14:creationId xmlns:p14="http://schemas.microsoft.com/office/powerpoint/2010/main" val="126373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2ABAE2C7-9A7F-4F25-84E0-2250AB780154}" type="slidenum">
              <a:rPr lang="pt-BR" smtClean="0"/>
              <a:pPr/>
              <a:t>‹nº›</a:t>
            </a:fld>
            <a:endParaRPr lang="pt-BR" dirty="0"/>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2ABAE2C7-9A7F-4F25-84E0-2250AB780154}" type="slidenum">
              <a:rPr lang="pt-BR" smtClean="0"/>
              <a:pPr/>
              <a:t>‹nº›</a:t>
            </a:fld>
            <a:endParaRPr lang="pt-BR" dirty="0"/>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2ABAE2C7-9A7F-4F25-84E0-2250AB780154}" type="slidenum">
              <a:rPr lang="pt-BR" smtClean="0"/>
              <a:pPr/>
              <a:t>‹nº›</a:t>
            </a:fld>
            <a:endParaRPr lang="pt-BR" dirty="0"/>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3" name="Content Placeholder 2"/>
          <p:cNvSpPr>
            <a:spLocks noGrp="1"/>
          </p:cNvSpPr>
          <p:nvPr>
            <p:ph idx="1"/>
          </p:nvPr>
        </p:nvSpPr>
        <p:spPr>
          <a:xfrm>
            <a:off x="457200" y="1340768"/>
            <a:ext cx="8229600"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4" name="Content Placeholder 2"/>
          <p:cNvSpPr>
            <a:spLocks noGrp="1"/>
          </p:cNvSpPr>
          <p:nvPr>
            <p:ph idx="10"/>
          </p:nvPr>
        </p:nvSpPr>
        <p:spPr>
          <a:xfrm>
            <a:off x="467544" y="2017439"/>
            <a:ext cx="8229600" cy="3600400"/>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3694015714"/>
      </p:ext>
    </p:extLst>
  </p:cSld>
  <p:clrMapOvr>
    <a:masterClrMapping/>
  </p:clrMapOvr>
  <p:transition spd="med">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
        <p:nvSpPr>
          <p:cNvPr id="7" name="Espaço Reservado para Número de Slide 2"/>
          <p:cNvSpPr txBox="1">
            <a:spLocks/>
          </p:cNvSpPr>
          <p:nvPr userDrawn="1"/>
        </p:nvSpPr>
        <p:spPr>
          <a:xfrm>
            <a:off x="0" y="6492875"/>
            <a:ext cx="91440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314A94C8-227F-40E5-9F84-83FD78255E00}" type="slidenum">
              <a:rPr kumimoji="0" lang="pt-BR" sz="12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2ABAE2C7-9A7F-4F25-84E0-2250AB780154}" type="slidenum">
              <a:rPr lang="pt-BR" smtClean="0"/>
              <a:pPr/>
              <a:t>‹nº›</a:t>
            </a:fld>
            <a:endParaRPr lang="pt-BR" dirty="0"/>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2ABAE2C7-9A7F-4F25-84E0-2250AB780154}" type="slidenum">
              <a:rPr lang="pt-BR" smtClean="0"/>
              <a:pPr/>
              <a:t>‹nº›</a:t>
            </a:fld>
            <a:endParaRPr lang="pt-BR" dirty="0"/>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2ABAE2C7-9A7F-4F25-84E0-2250AB780154}" type="slidenum">
              <a:rPr lang="pt-BR" smtClean="0"/>
              <a:pPr/>
              <a:t>‹nº›</a:t>
            </a:fld>
            <a:endParaRPr lang="pt-BR" dirty="0"/>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endParaRPr lang="pt-BR" dirty="0"/>
          </a:p>
        </p:txBody>
      </p:sp>
      <p:sp>
        <p:nvSpPr>
          <p:cNvPr id="8" name="Espaço Reservado para Rodapé 7"/>
          <p:cNvSpPr>
            <a:spLocks noGrp="1"/>
          </p:cNvSpPr>
          <p:nvPr>
            <p:ph type="ftr" sz="quarter" idx="11"/>
          </p:nvPr>
        </p:nvSpPr>
        <p:spPr/>
        <p:txBody>
          <a:bodyPr/>
          <a:lstStyle/>
          <a:p>
            <a:endParaRPr lang="pt-BR" dirty="0"/>
          </a:p>
        </p:txBody>
      </p:sp>
      <p:sp>
        <p:nvSpPr>
          <p:cNvPr id="9" name="Espaço Reservado para Número de Slide 8"/>
          <p:cNvSpPr>
            <a:spLocks noGrp="1"/>
          </p:cNvSpPr>
          <p:nvPr>
            <p:ph type="sldNum" sz="quarter" idx="12"/>
          </p:nvPr>
        </p:nvSpPr>
        <p:spPr/>
        <p:txBody>
          <a:bodyPr/>
          <a:lstStyle/>
          <a:p>
            <a:fld id="{2ABAE2C7-9A7F-4F25-84E0-2250AB780154}" type="slidenum">
              <a:rPr lang="pt-BR" smtClean="0"/>
              <a:pPr/>
              <a:t>‹nº›</a:t>
            </a:fld>
            <a:endParaRPr lang="pt-BR" dirty="0"/>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fld id="{2ABAE2C7-9A7F-4F25-84E0-2250AB780154}" type="slidenum">
              <a:rPr lang="pt-BR" smtClean="0"/>
              <a:pPr/>
              <a:t>‹nº›</a:t>
            </a:fld>
            <a:endParaRPr lang="pt-BR" dirty="0"/>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2ABAE2C7-9A7F-4F25-84E0-2250AB780154}" type="slidenum">
              <a:rPr lang="pt-BR" smtClean="0"/>
              <a:pPr/>
              <a:t>‹nº›</a:t>
            </a:fld>
            <a:endParaRPr lang="pt-BR" dirty="0"/>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2ABAE2C7-9A7F-4F25-84E0-2250AB780154}" type="slidenum">
              <a:rPr lang="pt-BR" smtClean="0"/>
              <a:pPr/>
              <a:t>‹nº›</a:t>
            </a:fld>
            <a:endParaRPr lang="pt-BR" dirty="0"/>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2ABAE2C7-9A7F-4F25-84E0-2250AB780154}" type="slidenum">
              <a:rPr lang="pt-BR" smtClean="0"/>
              <a:pPr/>
              <a:t>‹nº›</a:t>
            </a:fld>
            <a:endParaRPr lang="pt-BR" dirty="0"/>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9586B"/>
        </a:soli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t-BR" dirty="0"/>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AE2C7-9A7F-4F25-84E0-2250AB780154}" type="slidenum">
              <a:rPr lang="pt-BR" smtClean="0"/>
              <a:pPr/>
              <a:t>‹nº›</a:t>
            </a:fld>
            <a:endParaRPr lang="pt-BR"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ransition spd="med">
    <p:fade thruBlk="1"/>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4.png"/><Relationship Id="rId7" Type="http://schemas.openxmlformats.org/officeDocument/2006/relationships/diagramColors" Target="../diagrams/colors1.xml"/><Relationship Id="rId2" Type="http://schemas.openxmlformats.org/officeDocument/2006/relationships/image" Target="../media/image16.jpeg"/><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5.png"/><Relationship Id="rId4" Type="http://schemas.openxmlformats.org/officeDocument/2006/relationships/diagramData" Target="../diagrams/data1.xml"/><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5.png"/><Relationship Id="rId7" Type="http://schemas.openxmlformats.org/officeDocument/2006/relationships/diagramLayout" Target="../diagrams/layout2.xml"/><Relationship Id="rId12"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Layout" Target="../slideLayouts/slideLayout12.xml"/><Relationship Id="rId6" Type="http://schemas.openxmlformats.org/officeDocument/2006/relationships/diagramData" Target="../diagrams/data2.xml"/><Relationship Id="rId11" Type="http://schemas.openxmlformats.org/officeDocument/2006/relationships/image" Target="../media/image13.png"/><Relationship Id="rId5" Type="http://schemas.openxmlformats.org/officeDocument/2006/relationships/image" Target="../media/image19.png"/><Relationship Id="rId10" Type="http://schemas.microsoft.com/office/2007/relationships/diagramDrawing" Target="../diagrams/drawing2.xml"/><Relationship Id="rId4" Type="http://schemas.openxmlformats.org/officeDocument/2006/relationships/image" Target="../media/image26.png"/><Relationship Id="rId9" Type="http://schemas.openxmlformats.org/officeDocument/2006/relationships/diagramColors" Target="../diagrams/colors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jpe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jpeg"/><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jpeg"/><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jpeg"/><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7.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28.png"/><Relationship Id="rId2" Type="http://schemas.openxmlformats.org/officeDocument/2006/relationships/image" Target="../media/image29.jpe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jpeg"/><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29.jpeg"/><Relationship Id="rId1" Type="http://schemas.openxmlformats.org/officeDocument/2006/relationships/slideLayout" Target="../slideLayouts/slideLayout1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7.png"/><Relationship Id="rId7" Type="http://schemas.openxmlformats.org/officeDocument/2006/relationships/image" Target="../media/image40.png"/><Relationship Id="rId2" Type="http://schemas.openxmlformats.org/officeDocument/2006/relationships/image" Target="../media/image29.jpeg"/><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42.jpeg"/></Relationships>
</file>

<file path=ppt/slides/_rels/slide21.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49.jpeg"/><Relationship Id="rId18" Type="http://schemas.openxmlformats.org/officeDocument/2006/relationships/image" Target="../media/image18.png"/><Relationship Id="rId3" Type="http://schemas.openxmlformats.org/officeDocument/2006/relationships/image" Target="../media/image19.png"/><Relationship Id="rId7" Type="http://schemas.openxmlformats.org/officeDocument/2006/relationships/image" Target="../media/image43.png"/><Relationship Id="rId12" Type="http://schemas.openxmlformats.org/officeDocument/2006/relationships/image" Target="../media/image48.jpeg"/><Relationship Id="rId17" Type="http://schemas.openxmlformats.org/officeDocument/2006/relationships/image" Target="../media/image39.png"/><Relationship Id="rId2" Type="http://schemas.openxmlformats.org/officeDocument/2006/relationships/image" Target="../media/image29.jpeg"/><Relationship Id="rId16" Type="http://schemas.openxmlformats.org/officeDocument/2006/relationships/image" Target="../media/image52.png"/><Relationship Id="rId1" Type="http://schemas.openxmlformats.org/officeDocument/2006/relationships/slideLayout" Target="../slideLayouts/slideLayout12.xml"/><Relationship Id="rId6" Type="http://schemas.openxmlformats.org/officeDocument/2006/relationships/image" Target="../media/image44.jpeg"/><Relationship Id="rId11" Type="http://schemas.openxmlformats.org/officeDocument/2006/relationships/image" Target="../media/image47.png"/><Relationship Id="rId5" Type="http://schemas.openxmlformats.org/officeDocument/2006/relationships/image" Target="../media/image28.png"/><Relationship Id="rId15" Type="http://schemas.openxmlformats.org/officeDocument/2006/relationships/image" Target="../media/image51.png"/><Relationship Id="rId10" Type="http://schemas.openxmlformats.org/officeDocument/2006/relationships/image" Target="../media/image46.png"/><Relationship Id="rId4" Type="http://schemas.openxmlformats.org/officeDocument/2006/relationships/image" Target="../media/image7.png"/><Relationship Id="rId9" Type="http://schemas.openxmlformats.org/officeDocument/2006/relationships/image" Target="../media/image40.png"/><Relationship Id="rId14" Type="http://schemas.openxmlformats.org/officeDocument/2006/relationships/image" Target="../media/image50.jpe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9.jpeg"/><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jpeg"/><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8.png"/><Relationship Id="rId2" Type="http://schemas.openxmlformats.org/officeDocument/2006/relationships/image" Target="../media/image29.jpeg"/><Relationship Id="rId1" Type="http://schemas.openxmlformats.org/officeDocument/2006/relationships/slideLayout" Target="../slideLayouts/slideLayout1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3.xml"/><Relationship Id="rId4" Type="http://schemas.openxmlformats.org/officeDocument/2006/relationships/image" Target="../media/image60.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3" Type="http://schemas.openxmlformats.org/officeDocument/2006/relationships/audio" Target="file:///\\AGORA20-PC\Users\Public\Music\SEBRAE\SEBRAE%20-%20Na%20Medida\&#225;udios%20ppt\Tel%20-%20Na%20Medida%20-%20Leila_cut(1).mp3" TargetMode="External"/><Relationship Id="rId7" Type="http://schemas.openxmlformats.org/officeDocument/2006/relationships/image" Target="../media/image17.png"/><Relationship Id="rId12" Type="http://schemas.openxmlformats.org/officeDocument/2006/relationships/image" Target="../media/image21.png"/><Relationship Id="rId2" Type="http://schemas.openxmlformats.org/officeDocument/2006/relationships/audio" Target="file:///\\AGORA20-PC\Users\Public\Music\SEBRAE\SEBRAE%20-%20Na%20Medida\&#225;udios%20ppt\Aline%20Alves%20da%20Silva%20de%20Oliveira_cut.mp3" TargetMode="External"/><Relationship Id="rId1" Type="http://schemas.openxmlformats.org/officeDocument/2006/relationships/audio" Target="file:///\\AGORA20-PC\Users\Public\Music\SEBRAE\SEBRAE%20-%20Na%20Medida\&#225;udios%20ppt\Tel%20-%20Na%20Medida%20-%20Maria%20Raimunda_cut.mp3" TargetMode="External"/><Relationship Id="rId6" Type="http://schemas.openxmlformats.org/officeDocument/2006/relationships/image" Target="../media/image16.jpeg"/><Relationship Id="rId11" Type="http://schemas.openxmlformats.org/officeDocument/2006/relationships/image" Target="../media/image20.png"/><Relationship Id="rId5" Type="http://schemas.openxmlformats.org/officeDocument/2006/relationships/slideLayout" Target="../slideLayouts/slideLayout12.xml"/><Relationship Id="rId15" Type="http://schemas.openxmlformats.org/officeDocument/2006/relationships/image" Target="../media/image15.png"/><Relationship Id="rId10" Type="http://schemas.openxmlformats.org/officeDocument/2006/relationships/image" Target="../media/image13.png"/><Relationship Id="rId4" Type="http://schemas.openxmlformats.org/officeDocument/2006/relationships/audio" Target="file:///\\AGORA20-PC\Users\Public\Music\SEBRAE\SEBRAE%20-%20Na%20Medida\&#225;udios%20ppt\MT%20-%20Marco_Antonio.mp3" TargetMode="External"/><Relationship Id="rId9" Type="http://schemas.openxmlformats.org/officeDocument/2006/relationships/image" Target="../media/image19.pn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027" name="Picture 3" descr="\\AGORA20-PC\Users\Public\Music\SEBRAE\Imagens\systemness.png"/>
          <p:cNvPicPr>
            <a:picLocks noChangeAspect="1" noChangeArrowheads="1"/>
          </p:cNvPicPr>
          <p:nvPr/>
        </p:nvPicPr>
        <p:blipFill>
          <a:blip r:embed="rId3"/>
          <a:srcRect l="7273" t="26889" r="5455" b="46223"/>
          <a:stretch>
            <a:fillRect/>
          </a:stretch>
        </p:blipFill>
        <p:spPr bwMode="auto">
          <a:xfrm rot="16200000">
            <a:off x="-2678918" y="2678916"/>
            <a:ext cx="6858002" cy="1500166"/>
          </a:xfrm>
          <a:prstGeom prst="rect">
            <a:avLst/>
          </a:prstGeom>
          <a:noFill/>
        </p:spPr>
      </p:pic>
      <p:sp>
        <p:nvSpPr>
          <p:cNvPr id="13" name="Espaço Reservado para Número de Slide 4"/>
          <p:cNvSpPr txBox="1">
            <a:spLocks/>
          </p:cNvSpPr>
          <p:nvPr/>
        </p:nvSpPr>
        <p:spPr>
          <a:xfrm>
            <a:off x="6803490" y="6477086"/>
            <a:ext cx="2311400" cy="365125"/>
          </a:xfrm>
          <a:prstGeom prst="rect">
            <a:avLst/>
          </a:prstGeom>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14A94C8-227F-40E5-9F84-83FD78255E00}" type="slidenum">
              <a:rPr kumimoji="0" lang="pt-BR"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10</a:t>
            </a:fld>
            <a:endParaRPr kumimoji="0" lang="pt-BR" sz="1200" b="0" i="0" u="none" strike="noStrike" kern="1200" cap="none" spc="0" normalizeH="0" baseline="0" noProof="0" dirty="0">
              <a:ln>
                <a:noFill/>
              </a:ln>
              <a:solidFill>
                <a:schemeClr val="bg1"/>
              </a:solidFill>
              <a:effectLst/>
              <a:uLnTx/>
              <a:uFillTx/>
              <a:latin typeface="+mn-lt"/>
              <a:ea typeface="+mn-ea"/>
              <a:cs typeface="+mn-cs"/>
            </a:endParaRPr>
          </a:p>
        </p:txBody>
      </p:sp>
      <p:graphicFrame>
        <p:nvGraphicFramePr>
          <p:cNvPr id="30" name="Diagrama 29"/>
          <p:cNvGraphicFramePr/>
          <p:nvPr/>
        </p:nvGraphicFramePr>
        <p:xfrm>
          <a:off x="2214547" y="1105238"/>
          <a:ext cx="6203220" cy="40719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6" name="CaixaDeTexto 35"/>
          <p:cNvSpPr txBox="1"/>
          <p:nvPr/>
        </p:nvSpPr>
        <p:spPr>
          <a:xfrm>
            <a:off x="1857356" y="5017482"/>
            <a:ext cx="6858048" cy="1754326"/>
          </a:xfrm>
          <a:prstGeom prst="rect">
            <a:avLst/>
          </a:prstGeom>
          <a:noFill/>
        </p:spPr>
        <p:txBody>
          <a:bodyPr wrap="square" rtlCol="0">
            <a:spAutoFit/>
          </a:bodyPr>
          <a:lstStyle/>
          <a:p>
            <a:pPr algn="just"/>
            <a:r>
              <a:rPr lang="pt-BR" dirty="0" smtClean="0">
                <a:solidFill>
                  <a:schemeClr val="bg1"/>
                </a:solidFill>
              </a:rPr>
              <a:t>     Grande parte das empresas revisaram os processos sem eficiência e implantaram ações de melhorarias para as atividades praticadas, visando oferecer um melhor serviço para o cliente final. Outras afirmam não terem tido tempo para revisarem os processos da empresa em sua totalidade, mesmo sabendo da importância de aplicar o que foi aprendido. </a:t>
            </a:r>
          </a:p>
        </p:txBody>
      </p:sp>
      <p:sp>
        <p:nvSpPr>
          <p:cNvPr id="12" name="CaixaDeTexto 11"/>
          <p:cNvSpPr txBox="1"/>
          <p:nvPr/>
        </p:nvSpPr>
        <p:spPr>
          <a:xfrm>
            <a:off x="1819256" y="571480"/>
            <a:ext cx="4714876" cy="646331"/>
          </a:xfrm>
          <a:prstGeom prst="rect">
            <a:avLst/>
          </a:prstGeom>
          <a:noFill/>
        </p:spPr>
        <p:txBody>
          <a:bodyPr wrap="square" rtlCol="0">
            <a:spAutoFit/>
          </a:bodyPr>
          <a:lstStyle/>
          <a:p>
            <a:r>
              <a:rPr lang="pt-BR" sz="3600" dirty="0" smtClean="0">
                <a:ln w="18415" cmpd="sng">
                  <a:noFill/>
                  <a:prstDash val="solid"/>
                </a:ln>
                <a:solidFill>
                  <a:schemeClr val="bg1"/>
                </a:solidFill>
                <a:effectLst>
                  <a:outerShdw blurRad="63500" dir="3600000" algn="tl" rotWithShape="0">
                    <a:srgbClr val="000000">
                      <a:alpha val="70000"/>
                    </a:srgbClr>
                  </a:outerShdw>
                </a:effectLst>
                <a:latin typeface="Century Gothic" pitchFamily="34" charset="0"/>
              </a:rPr>
              <a:t>processos</a:t>
            </a:r>
            <a:endParaRPr lang="pt-BR" sz="3600" dirty="0">
              <a:ln w="18415" cmpd="sng">
                <a:noFill/>
                <a:prstDash val="solid"/>
              </a:ln>
              <a:solidFill>
                <a:schemeClr val="bg1"/>
              </a:solidFill>
              <a:effectLst>
                <a:outerShdw blurRad="63500" dir="3600000" algn="tl" rotWithShape="0">
                  <a:srgbClr val="000000">
                    <a:alpha val="70000"/>
                  </a:srgbClr>
                </a:outerShdw>
              </a:effectLst>
              <a:latin typeface="Century Gothic" pitchFamily="34" charset="0"/>
            </a:endParaRPr>
          </a:p>
        </p:txBody>
      </p:sp>
      <p:pic>
        <p:nvPicPr>
          <p:cNvPr id="15" name="Picture 2"/>
          <p:cNvPicPr>
            <a:picLocks noChangeAspect="1" noChangeArrowheads="1"/>
          </p:cNvPicPr>
          <p:nvPr/>
        </p:nvPicPr>
        <p:blipFill>
          <a:blip r:embed="rId9"/>
          <a:srcRect/>
          <a:stretch>
            <a:fillRect/>
          </a:stretch>
        </p:blipFill>
        <p:spPr bwMode="auto">
          <a:xfrm>
            <a:off x="1928794" y="500042"/>
            <a:ext cx="1928795" cy="148165"/>
          </a:xfrm>
          <a:prstGeom prst="rect">
            <a:avLst/>
          </a:prstGeom>
          <a:noFill/>
          <a:ln w="9525">
            <a:noFill/>
            <a:miter lim="800000"/>
            <a:headEnd/>
            <a:tailEnd/>
          </a:ln>
          <a:effectLst/>
        </p:spPr>
      </p:pic>
      <p:sp>
        <p:nvSpPr>
          <p:cNvPr id="7" name="Retângulo 6"/>
          <p:cNvSpPr/>
          <p:nvPr/>
        </p:nvSpPr>
        <p:spPr>
          <a:xfrm>
            <a:off x="0" y="0"/>
            <a:ext cx="1500166" cy="685800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descr="lapis.png"/>
          <p:cNvPicPr>
            <a:picLocks noChangeAspect="1"/>
          </p:cNvPicPr>
          <p:nvPr/>
        </p:nvPicPr>
        <p:blipFill>
          <a:blip r:embed="rId10"/>
          <a:stretch>
            <a:fillRect/>
          </a:stretch>
        </p:blipFill>
        <p:spPr>
          <a:xfrm>
            <a:off x="8041968" y="13648"/>
            <a:ext cx="1102751" cy="1214422"/>
          </a:xfrm>
          <a:prstGeom prst="rect">
            <a:avLst/>
          </a:prstGeom>
        </p:spPr>
      </p:pic>
    </p:spTree>
    <p:extLst>
      <p:ext uri="{BB962C8B-B14F-4D97-AF65-F5344CB8AC3E}">
        <p14:creationId xmlns:p14="http://schemas.microsoft.com/office/powerpoint/2010/main" val="309759411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2"/>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500"/>
                                        <p:tgtEl>
                                          <p:spTgt spid="15"/>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ppt_x</p:attrName>
                                        </p:attrNameLst>
                                      </p:cBhvr>
                                      <p:tavLst>
                                        <p:tav tm="0">
                                          <p:val>
                                            <p:strVal val="#ppt_x-.2"/>
                                          </p:val>
                                        </p:tav>
                                        <p:tav tm="100000">
                                          <p:val>
                                            <p:strVal val="#ppt_x"/>
                                          </p:val>
                                        </p:tav>
                                      </p:tavLst>
                                    </p:anim>
                                    <p:anim calcmode="lin" valueType="num">
                                      <p:cBhvr>
                                        <p:cTn id="13"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4" dur="500"/>
                                        <p:tgtEl>
                                          <p:spTgt spid="12"/>
                                        </p:tgtEl>
                                      </p:cBhvr>
                                    </p:animEffect>
                                  </p:childTnLst>
                                </p:cTn>
                              </p:par>
                            </p:childTnLst>
                          </p:cTn>
                        </p:par>
                        <p:par>
                          <p:cTn id="15" fill="hold">
                            <p:stCondLst>
                              <p:cond delay="500"/>
                            </p:stCondLst>
                            <p:childTnLst>
                              <p:par>
                                <p:cTn id="16" presetID="55" presetClass="entr" presetSubtype="0" fill="hold" grpId="1" nodeType="after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500" fill="hold"/>
                                        <p:tgtEl>
                                          <p:spTgt spid="30"/>
                                        </p:tgtEl>
                                        <p:attrNameLst>
                                          <p:attrName>ppt_w</p:attrName>
                                        </p:attrNameLst>
                                      </p:cBhvr>
                                      <p:tavLst>
                                        <p:tav tm="0">
                                          <p:val>
                                            <p:strVal val="#ppt_w*0.70"/>
                                          </p:val>
                                        </p:tav>
                                        <p:tav tm="100000">
                                          <p:val>
                                            <p:strVal val="#ppt_w"/>
                                          </p:val>
                                        </p:tav>
                                      </p:tavLst>
                                    </p:anim>
                                    <p:anim calcmode="lin" valueType="num">
                                      <p:cBhvr>
                                        <p:cTn id="19" dur="500" fill="hold"/>
                                        <p:tgtEl>
                                          <p:spTgt spid="30"/>
                                        </p:tgtEl>
                                        <p:attrNameLst>
                                          <p:attrName>ppt_h</p:attrName>
                                        </p:attrNameLst>
                                      </p:cBhvr>
                                      <p:tavLst>
                                        <p:tav tm="0">
                                          <p:val>
                                            <p:strVal val="#ppt_h"/>
                                          </p:val>
                                        </p:tav>
                                        <p:tav tm="100000">
                                          <p:val>
                                            <p:strVal val="#ppt_h"/>
                                          </p:val>
                                        </p:tav>
                                      </p:tavLst>
                                    </p:anim>
                                    <p:animEffect transition="in" filter="fade">
                                      <p:cBhvr>
                                        <p:cTn id="20" dur="500"/>
                                        <p:tgtEl>
                                          <p:spTgt spid="30"/>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0" grpId="1">
        <p:bldAsOne/>
      </p:bldGraphic>
      <p:bldP spid="36"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051" name="Picture 3" descr="\\AGORA20-PC\Users\Public\Music\SEBRAE\Imagens\Open-XML-SDK1.jpg"/>
          <p:cNvPicPr>
            <a:picLocks noChangeAspect="1" noChangeArrowheads="1"/>
          </p:cNvPicPr>
          <p:nvPr/>
        </p:nvPicPr>
        <p:blipFill>
          <a:blip r:embed="rId3">
            <a:lum bright="25000" contrast="-47000"/>
          </a:blip>
          <a:srcRect t="52594" b="24931"/>
          <a:stretch>
            <a:fillRect/>
          </a:stretch>
        </p:blipFill>
        <p:spPr bwMode="auto">
          <a:xfrm>
            <a:off x="-1" y="6358006"/>
            <a:ext cx="9150119" cy="499994"/>
          </a:xfrm>
          <a:prstGeom prst="rect">
            <a:avLst/>
          </a:prstGeom>
          <a:noFill/>
        </p:spPr>
      </p:pic>
      <p:sp>
        <p:nvSpPr>
          <p:cNvPr id="15" name="Retângulo 14"/>
          <p:cNvSpPr/>
          <p:nvPr/>
        </p:nvSpPr>
        <p:spPr>
          <a:xfrm>
            <a:off x="0" y="6358006"/>
            <a:ext cx="9144000" cy="499994"/>
          </a:xfrm>
          <a:prstGeom prst="rect">
            <a:avLst/>
          </a:prstGeom>
          <a:solidFill>
            <a:schemeClr val="tx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Espaço Reservado para Número de Slide 4"/>
          <p:cNvSpPr txBox="1">
            <a:spLocks/>
          </p:cNvSpPr>
          <p:nvPr/>
        </p:nvSpPr>
        <p:spPr>
          <a:xfrm>
            <a:off x="6803490" y="6477086"/>
            <a:ext cx="2311400" cy="365125"/>
          </a:xfrm>
          <a:prstGeom prst="rect">
            <a:avLst/>
          </a:prstGeom>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14A94C8-227F-40E5-9F84-83FD78255E00}" type="slidenum">
              <a:rPr kumimoji="0" lang="pt-BR"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11</a:t>
            </a:fld>
            <a:endParaRPr kumimoji="0" lang="pt-BR"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55" name="Texto explicativo retangular 54"/>
          <p:cNvSpPr/>
          <p:nvPr/>
        </p:nvSpPr>
        <p:spPr>
          <a:xfrm>
            <a:off x="1500166" y="2928934"/>
            <a:ext cx="2428892" cy="821550"/>
          </a:xfrm>
          <a:prstGeom prst="wedgeRectCallout">
            <a:avLst>
              <a:gd name="adj1" fmla="val -60890"/>
              <a:gd name="adj2" fmla="val 16650"/>
            </a:avLst>
          </a:prstGeom>
          <a:solidFill>
            <a:srgbClr val="3EA090"/>
          </a:solidFill>
          <a:ln>
            <a:noFill/>
          </a:ln>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pt-BR" sz="1600" b="1" i="1" dirty="0" smtClean="0">
                <a:solidFill>
                  <a:schemeClr val="tx1">
                    <a:lumMod val="85000"/>
                    <a:lumOff val="15000"/>
                  </a:schemeClr>
                </a:solidFill>
                <a:latin typeface="Calibri" pitchFamily="34" charset="0"/>
                <a:cs typeface="Calibri" pitchFamily="34" charset="0"/>
              </a:rPr>
              <a:t>“A dificuldade é de fazer a coleta, de colocar no computador e etc..”</a:t>
            </a:r>
          </a:p>
        </p:txBody>
      </p:sp>
      <p:pic>
        <p:nvPicPr>
          <p:cNvPr id="30" name="Imagem 29" descr="Icon1.png"/>
          <p:cNvPicPr>
            <a:picLocks noChangeAspect="1"/>
          </p:cNvPicPr>
          <p:nvPr/>
        </p:nvPicPr>
        <p:blipFill>
          <a:blip r:embed="rId4" cstate="print"/>
          <a:stretch>
            <a:fillRect/>
          </a:stretch>
        </p:blipFill>
        <p:spPr>
          <a:xfrm>
            <a:off x="722195" y="2964640"/>
            <a:ext cx="849409" cy="1035864"/>
          </a:xfrm>
          <a:prstGeom prst="rect">
            <a:avLst/>
          </a:prstGeom>
        </p:spPr>
      </p:pic>
      <p:sp>
        <p:nvSpPr>
          <p:cNvPr id="41" name="Texto explicativo retangular 40"/>
          <p:cNvSpPr/>
          <p:nvPr/>
        </p:nvSpPr>
        <p:spPr>
          <a:xfrm>
            <a:off x="1142976" y="4711221"/>
            <a:ext cx="2031986" cy="857256"/>
          </a:xfrm>
          <a:prstGeom prst="wedgeRectCallout">
            <a:avLst>
              <a:gd name="adj1" fmla="val 66481"/>
              <a:gd name="adj2" fmla="val 11555"/>
            </a:avLst>
          </a:prstGeom>
          <a:solidFill>
            <a:srgbClr val="66CCFF"/>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pt-BR" sz="1600" b="1" i="1" dirty="0" smtClean="0">
                <a:solidFill>
                  <a:schemeClr val="tx1">
                    <a:lumMod val="85000"/>
                    <a:lumOff val="15000"/>
                  </a:schemeClr>
                </a:solidFill>
                <a:latin typeface="Calibri" pitchFamily="34" charset="0"/>
                <a:cs typeface="Calibri" pitchFamily="34" charset="0"/>
              </a:rPr>
              <a:t>“Houve dificuldade na parte do lucro e do cálculo.”</a:t>
            </a:r>
          </a:p>
        </p:txBody>
      </p:sp>
      <p:pic>
        <p:nvPicPr>
          <p:cNvPr id="42" name="Imagem 41" descr="Icon11.png"/>
          <p:cNvPicPr>
            <a:picLocks noChangeAspect="1"/>
          </p:cNvPicPr>
          <p:nvPr/>
        </p:nvPicPr>
        <p:blipFill>
          <a:blip r:embed="rId5" cstate="print"/>
          <a:stretch>
            <a:fillRect/>
          </a:stretch>
        </p:blipFill>
        <p:spPr>
          <a:xfrm>
            <a:off x="3357554" y="4364882"/>
            <a:ext cx="857256" cy="1246654"/>
          </a:xfrm>
          <a:prstGeom prst="rect">
            <a:avLst/>
          </a:prstGeom>
        </p:spPr>
      </p:pic>
      <p:sp>
        <p:nvSpPr>
          <p:cNvPr id="24" name="CaixaDeTexto 23"/>
          <p:cNvSpPr txBox="1"/>
          <p:nvPr/>
        </p:nvSpPr>
        <p:spPr>
          <a:xfrm>
            <a:off x="428596" y="1285860"/>
            <a:ext cx="8429684" cy="1200329"/>
          </a:xfrm>
          <a:prstGeom prst="rect">
            <a:avLst/>
          </a:prstGeom>
          <a:noFill/>
        </p:spPr>
        <p:txBody>
          <a:bodyPr wrap="square" rtlCol="0">
            <a:spAutoFit/>
          </a:bodyPr>
          <a:lstStyle/>
          <a:p>
            <a:pPr algn="just"/>
            <a:r>
              <a:rPr lang="pt-BR" dirty="0" smtClean="0">
                <a:solidFill>
                  <a:schemeClr val="bg1"/>
                </a:solidFill>
              </a:rPr>
              <a:t>    A maioria dos entrevistados eram micro ou pequenos empresários e muitos alegaram falta de tempo para implantar os recursos apresentados, devido ao acumulo de funções em suas empresas. Outros adaptaram as planilhas para suas realidades e, os que não fizeram uso, já tinham um sistema operacional em uso. </a:t>
            </a:r>
          </a:p>
        </p:txBody>
      </p:sp>
      <p:grpSp>
        <p:nvGrpSpPr>
          <p:cNvPr id="16" name="Grupo 15"/>
          <p:cNvGrpSpPr/>
          <p:nvPr/>
        </p:nvGrpSpPr>
        <p:grpSpPr>
          <a:xfrm>
            <a:off x="4279852" y="2492776"/>
            <a:ext cx="4473298" cy="3810590"/>
            <a:chOff x="4170668" y="2169757"/>
            <a:chExt cx="4473298" cy="3810590"/>
          </a:xfrm>
        </p:grpSpPr>
        <p:graphicFrame>
          <p:nvGraphicFramePr>
            <p:cNvPr id="26" name="Diagrama 25"/>
            <p:cNvGraphicFramePr/>
            <p:nvPr/>
          </p:nvGraphicFramePr>
          <p:xfrm>
            <a:off x="4572000" y="2738718"/>
            <a:ext cx="4071966" cy="271464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1" name="CaixaDeTexto 30"/>
            <p:cNvSpPr txBox="1"/>
            <p:nvPr/>
          </p:nvSpPr>
          <p:spPr>
            <a:xfrm>
              <a:off x="4286248" y="2169757"/>
              <a:ext cx="1071570" cy="584775"/>
            </a:xfrm>
            <a:prstGeom prst="rect">
              <a:avLst/>
            </a:prstGeom>
            <a:noFill/>
          </p:spPr>
          <p:txBody>
            <a:bodyPr wrap="square" rtlCol="0">
              <a:spAutoFit/>
            </a:bodyPr>
            <a:lstStyle/>
            <a:p>
              <a:pPr algn="ctr"/>
              <a:r>
                <a:rPr lang="pt-BR" sz="1600" dirty="0" smtClean="0">
                  <a:solidFill>
                    <a:schemeClr val="bg1"/>
                  </a:solidFill>
                </a:rPr>
                <a:t>Mais Utilizaram</a:t>
              </a:r>
              <a:endParaRPr lang="pt-BR" sz="1600" dirty="0">
                <a:solidFill>
                  <a:schemeClr val="bg1"/>
                </a:solidFill>
              </a:endParaRPr>
            </a:p>
          </p:txBody>
        </p:sp>
        <p:sp>
          <p:nvSpPr>
            <p:cNvPr id="34" name="CaixaDeTexto 33"/>
            <p:cNvSpPr txBox="1"/>
            <p:nvPr/>
          </p:nvSpPr>
          <p:spPr>
            <a:xfrm>
              <a:off x="4170668" y="5395572"/>
              <a:ext cx="1262134" cy="584775"/>
            </a:xfrm>
            <a:prstGeom prst="rect">
              <a:avLst/>
            </a:prstGeom>
            <a:noFill/>
          </p:spPr>
          <p:txBody>
            <a:bodyPr wrap="square" rtlCol="0">
              <a:spAutoFit/>
            </a:bodyPr>
            <a:lstStyle/>
            <a:p>
              <a:pPr algn="ctr"/>
              <a:r>
                <a:rPr lang="pt-BR" sz="1600" dirty="0" smtClean="0">
                  <a:solidFill>
                    <a:schemeClr val="bg1"/>
                  </a:solidFill>
                </a:rPr>
                <a:t>Menos Utilizaram</a:t>
              </a:r>
              <a:endParaRPr lang="pt-BR" sz="1600" dirty="0">
                <a:solidFill>
                  <a:schemeClr val="bg1"/>
                </a:solidFill>
              </a:endParaRPr>
            </a:p>
          </p:txBody>
        </p:sp>
      </p:grpSp>
      <p:sp>
        <p:nvSpPr>
          <p:cNvPr id="18" name="CaixaDeTexto 17"/>
          <p:cNvSpPr txBox="1"/>
          <p:nvPr/>
        </p:nvSpPr>
        <p:spPr>
          <a:xfrm>
            <a:off x="1819256" y="571480"/>
            <a:ext cx="4714876" cy="646331"/>
          </a:xfrm>
          <a:prstGeom prst="rect">
            <a:avLst/>
          </a:prstGeom>
          <a:noFill/>
        </p:spPr>
        <p:txBody>
          <a:bodyPr wrap="square" rtlCol="0">
            <a:spAutoFit/>
          </a:bodyPr>
          <a:lstStyle/>
          <a:p>
            <a:r>
              <a:rPr lang="pt-BR" sz="3600" dirty="0" smtClean="0">
                <a:ln w="18415" cmpd="sng">
                  <a:noFill/>
                  <a:prstDash val="solid"/>
                </a:ln>
                <a:solidFill>
                  <a:schemeClr val="bg1"/>
                </a:solidFill>
                <a:effectLst>
                  <a:outerShdw blurRad="63500" dir="3600000" algn="tl" rotWithShape="0">
                    <a:srgbClr val="000000">
                      <a:alpha val="70000"/>
                    </a:srgbClr>
                  </a:outerShdw>
                </a:effectLst>
                <a:latin typeface="Century Gothic" pitchFamily="34" charset="0"/>
              </a:rPr>
              <a:t>recursos</a:t>
            </a:r>
            <a:endParaRPr lang="pt-BR" sz="3600" dirty="0">
              <a:ln w="18415" cmpd="sng">
                <a:noFill/>
                <a:prstDash val="solid"/>
              </a:ln>
              <a:solidFill>
                <a:schemeClr val="bg1"/>
              </a:solidFill>
              <a:effectLst>
                <a:outerShdw blurRad="63500" dir="3600000" algn="tl" rotWithShape="0">
                  <a:srgbClr val="000000">
                    <a:alpha val="70000"/>
                  </a:srgbClr>
                </a:outerShdw>
              </a:effectLst>
              <a:latin typeface="Century Gothic" pitchFamily="34" charset="0"/>
            </a:endParaRPr>
          </a:p>
        </p:txBody>
      </p:sp>
      <p:pic>
        <p:nvPicPr>
          <p:cNvPr id="20" name="Picture 2"/>
          <p:cNvPicPr>
            <a:picLocks noChangeAspect="1" noChangeArrowheads="1"/>
          </p:cNvPicPr>
          <p:nvPr/>
        </p:nvPicPr>
        <p:blipFill>
          <a:blip r:embed="rId11"/>
          <a:srcRect/>
          <a:stretch>
            <a:fillRect/>
          </a:stretch>
        </p:blipFill>
        <p:spPr bwMode="auto">
          <a:xfrm>
            <a:off x="1928794" y="500042"/>
            <a:ext cx="1928795" cy="148165"/>
          </a:xfrm>
          <a:prstGeom prst="rect">
            <a:avLst/>
          </a:prstGeom>
          <a:noFill/>
          <a:ln w="9525">
            <a:noFill/>
            <a:miter lim="800000"/>
            <a:headEnd/>
            <a:tailEnd/>
          </a:ln>
          <a:effectLst/>
        </p:spPr>
      </p:pic>
      <p:pic>
        <p:nvPicPr>
          <p:cNvPr id="21" name="Imagem 20" descr="lapis.png"/>
          <p:cNvPicPr>
            <a:picLocks noChangeAspect="1"/>
          </p:cNvPicPr>
          <p:nvPr/>
        </p:nvPicPr>
        <p:blipFill>
          <a:blip r:embed="rId12"/>
          <a:stretch>
            <a:fillRect/>
          </a:stretch>
        </p:blipFill>
        <p:spPr>
          <a:xfrm>
            <a:off x="8041968" y="13648"/>
            <a:ext cx="1102751" cy="1214422"/>
          </a:xfrm>
          <a:prstGeom prst="rect">
            <a:avLst/>
          </a:prstGeom>
        </p:spPr>
      </p:pic>
    </p:spTree>
    <p:extLst>
      <p:ext uri="{BB962C8B-B14F-4D97-AF65-F5344CB8AC3E}">
        <p14:creationId xmlns:p14="http://schemas.microsoft.com/office/powerpoint/2010/main" val="309759411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2"/>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 dur="500"/>
                                        <p:tgtEl>
                                          <p:spTgt spid="20"/>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ppt_x</p:attrName>
                                        </p:attrNameLst>
                                      </p:cBhvr>
                                      <p:tavLst>
                                        <p:tav tm="0">
                                          <p:val>
                                            <p:strVal val="#ppt_x-.2"/>
                                          </p:val>
                                        </p:tav>
                                        <p:tav tm="100000">
                                          <p:val>
                                            <p:strVal val="#ppt_x"/>
                                          </p:val>
                                        </p:tav>
                                      </p:tavLst>
                                    </p:anim>
                                    <p:anim calcmode="lin" valueType="num">
                                      <p:cBhvr>
                                        <p:cTn id="13" dur="5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4" dur="500"/>
                                        <p:tgtEl>
                                          <p:spTgt spid="18"/>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wipe(left)">
                                      <p:cBhvr>
                                        <p:cTn id="26" dur="500"/>
                                        <p:tgtEl>
                                          <p:spTgt spid="55"/>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childTnLst>
                                </p:cTn>
                              </p:par>
                            </p:childTnLst>
                          </p:cTn>
                        </p:par>
                        <p:par>
                          <p:cTn id="31" fill="hold">
                            <p:stCondLst>
                              <p:cond delay="2500"/>
                            </p:stCondLst>
                            <p:childTnLst>
                              <p:par>
                                <p:cTn id="32" presetID="22" presetClass="entr" presetSubtype="2"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right)">
                                      <p:cBhvr>
                                        <p:cTn id="34" dur="500"/>
                                        <p:tgtEl>
                                          <p:spTgt spid="41"/>
                                        </p:tgtEl>
                                      </p:cBhvr>
                                    </p:animEffect>
                                  </p:childTnLst>
                                </p:cTn>
                              </p:par>
                            </p:childTnLst>
                          </p:cTn>
                        </p:par>
                        <p:par>
                          <p:cTn id="35" fill="hold">
                            <p:stCondLst>
                              <p:cond delay="3000"/>
                            </p:stCondLst>
                            <p:childTnLst>
                              <p:par>
                                <p:cTn id="36" presetID="22" presetClass="entr" presetSubtype="4"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41" grpId="0" animBg="1"/>
      <p:bldP spid="24"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 name="Espaço Reservado para Número de Slide 4"/>
          <p:cNvSpPr txBox="1">
            <a:spLocks/>
          </p:cNvSpPr>
          <p:nvPr/>
        </p:nvSpPr>
        <p:spPr>
          <a:xfrm>
            <a:off x="6803490" y="6477086"/>
            <a:ext cx="2311400" cy="365125"/>
          </a:xfrm>
          <a:prstGeom prst="rect">
            <a:avLst/>
          </a:prstGeom>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14A94C8-227F-40E5-9F84-83FD78255E00}" type="slidenum">
              <a:rPr kumimoji="0" lang="pt-BR"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12</a:t>
            </a:fld>
            <a:endParaRPr kumimoji="0" lang="pt-BR"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8" name="Retângulo 7"/>
          <p:cNvSpPr/>
          <p:nvPr/>
        </p:nvSpPr>
        <p:spPr>
          <a:xfrm>
            <a:off x="107504" y="2486749"/>
            <a:ext cx="9144000" cy="157161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3116418" y="3133081"/>
            <a:ext cx="5757903" cy="646331"/>
          </a:xfrm>
          <a:prstGeom prst="rect">
            <a:avLst/>
          </a:prstGeom>
          <a:noFill/>
        </p:spPr>
        <p:txBody>
          <a:bodyPr wrap="square" rtlCol="0">
            <a:spAutoFit/>
          </a:bodyPr>
          <a:lstStyle/>
          <a:p>
            <a:r>
              <a:rPr lang="pt-BR" sz="3600" dirty="0" smtClean="0">
                <a:ln w="18415" cmpd="sng">
                  <a:noFill/>
                  <a:prstDash val="solid"/>
                </a:ln>
                <a:solidFill>
                  <a:schemeClr val="bg1"/>
                </a:solidFill>
                <a:effectLst>
                  <a:outerShdw blurRad="63500" dir="3600000" algn="tl" rotWithShape="0">
                    <a:srgbClr val="000000">
                      <a:alpha val="70000"/>
                    </a:srgbClr>
                  </a:outerShdw>
                </a:effectLst>
                <a:latin typeface="Century Gothic" pitchFamily="34" charset="0"/>
              </a:rPr>
              <a:t>consultoria na medida</a:t>
            </a:r>
            <a:endParaRPr lang="pt-BR" sz="3600" dirty="0">
              <a:ln w="18415" cmpd="sng">
                <a:noFill/>
                <a:prstDash val="solid"/>
              </a:ln>
              <a:solidFill>
                <a:schemeClr val="bg1"/>
              </a:solidFill>
              <a:effectLst>
                <a:outerShdw blurRad="63500" dir="3600000" algn="tl" rotWithShape="0">
                  <a:srgbClr val="000000">
                    <a:alpha val="70000"/>
                  </a:srgbClr>
                </a:outerShdw>
              </a:effectLst>
              <a:latin typeface="Century Gothic" pitchFamily="34" charset="0"/>
            </a:endParaRPr>
          </a:p>
        </p:txBody>
      </p:sp>
      <p:pic>
        <p:nvPicPr>
          <p:cNvPr id="13" name="Picture 6"/>
          <p:cNvPicPr>
            <a:picLocks noChangeAspect="1" noChangeArrowheads="1"/>
          </p:cNvPicPr>
          <p:nvPr/>
        </p:nvPicPr>
        <p:blipFill>
          <a:blip r:embed="rId3"/>
          <a:srcRect/>
          <a:stretch>
            <a:fillRect/>
          </a:stretch>
        </p:blipFill>
        <p:spPr bwMode="auto">
          <a:xfrm>
            <a:off x="3203848" y="2959872"/>
            <a:ext cx="1928794" cy="142876"/>
          </a:xfrm>
          <a:prstGeom prst="rect">
            <a:avLst/>
          </a:prstGeom>
          <a:noFill/>
          <a:ln w="9525">
            <a:noFill/>
            <a:miter lim="800000"/>
            <a:headEnd/>
            <a:tailEnd/>
          </a:ln>
          <a:effectLst/>
        </p:spPr>
      </p:pic>
      <p:pic>
        <p:nvPicPr>
          <p:cNvPr id="9" name="Picture 3" descr="\\AGORA20-PC\Users\Public\Music\SEBRAE\Imagens\Nova_01\conversa.png"/>
          <p:cNvPicPr>
            <a:picLocks noChangeAspect="1" noChangeArrowheads="1"/>
          </p:cNvPicPr>
          <p:nvPr/>
        </p:nvPicPr>
        <p:blipFill>
          <a:blip r:embed="rId4"/>
          <a:srcRect/>
          <a:stretch>
            <a:fillRect/>
          </a:stretch>
        </p:blipFill>
        <p:spPr bwMode="auto">
          <a:xfrm>
            <a:off x="-23686" y="2386226"/>
            <a:ext cx="1933807" cy="1772657"/>
          </a:xfrm>
          <a:prstGeom prst="rect">
            <a:avLst/>
          </a:prstGeom>
          <a:noFill/>
        </p:spPr>
      </p:pic>
    </p:spTree>
    <p:extLst>
      <p:ext uri="{BB962C8B-B14F-4D97-AF65-F5344CB8AC3E}">
        <p14:creationId xmlns:p14="http://schemas.microsoft.com/office/powerpoint/2010/main" val="416675780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2"/>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500"/>
                                        <p:tgtEl>
                                          <p:spTgt spid="13"/>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ppt_x</p:attrName>
                                        </p:attrNameLst>
                                      </p:cBhvr>
                                      <p:tavLst>
                                        <p:tav tm="0">
                                          <p:val>
                                            <p:strVal val="#ppt_x-.2"/>
                                          </p:val>
                                        </p:tav>
                                        <p:tav tm="100000">
                                          <p:val>
                                            <p:strVal val="#ppt_x"/>
                                          </p:val>
                                        </p:tav>
                                      </p:tavLst>
                                    </p:anim>
                                    <p:anim calcmode="lin" valueType="num">
                                      <p:cBhvr>
                                        <p:cTn id="13"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3079" name="Picture 7" descr="\\AGORA20-PC\Users\Public\Music\SEBRAE\Imagens\brasil_c.png"/>
          <p:cNvPicPr>
            <a:picLocks noChangeAspect="1" noChangeArrowheads="1"/>
          </p:cNvPicPr>
          <p:nvPr/>
        </p:nvPicPr>
        <p:blipFill>
          <a:blip r:embed="rId3"/>
          <a:srcRect/>
          <a:stretch>
            <a:fillRect/>
          </a:stretch>
        </p:blipFill>
        <p:spPr bwMode="auto">
          <a:xfrm>
            <a:off x="71406" y="955966"/>
            <a:ext cx="5552510" cy="4719632"/>
          </a:xfrm>
          <a:prstGeom prst="rect">
            <a:avLst/>
          </a:prstGeom>
          <a:noFill/>
        </p:spPr>
      </p:pic>
      <p:sp>
        <p:nvSpPr>
          <p:cNvPr id="13" name="Espaço Reservado para Número de Slide 4"/>
          <p:cNvSpPr txBox="1">
            <a:spLocks/>
          </p:cNvSpPr>
          <p:nvPr/>
        </p:nvSpPr>
        <p:spPr>
          <a:xfrm>
            <a:off x="6803490" y="6477086"/>
            <a:ext cx="2311400" cy="365125"/>
          </a:xfrm>
          <a:prstGeom prst="rect">
            <a:avLst/>
          </a:prstGeom>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14A94C8-227F-40E5-9F84-83FD78255E00}" type="slidenum">
              <a:rPr kumimoji="0" lang="pt-BR"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13</a:t>
            </a:fld>
            <a:endParaRPr kumimoji="0" lang="pt-BR"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41" name="CaixaDeTexto 40"/>
          <p:cNvSpPr txBox="1"/>
          <p:nvPr/>
        </p:nvSpPr>
        <p:spPr>
          <a:xfrm>
            <a:off x="5602626" y="1146182"/>
            <a:ext cx="3456320" cy="4524315"/>
          </a:xfrm>
          <a:prstGeom prst="rect">
            <a:avLst/>
          </a:prstGeom>
          <a:noFill/>
        </p:spPr>
        <p:txBody>
          <a:bodyPr wrap="square" rtlCol="0">
            <a:spAutoFit/>
          </a:bodyPr>
          <a:lstStyle/>
          <a:p>
            <a:pPr algn="just"/>
            <a:r>
              <a:rPr lang="pt-BR" dirty="0" smtClean="0">
                <a:solidFill>
                  <a:schemeClr val="bg1"/>
                </a:solidFill>
              </a:rPr>
              <a:t>     De maneira geral, os entrevistados foram informados sobre a consultoria de aconselhamento gratuita. </a:t>
            </a:r>
          </a:p>
          <a:p>
            <a:pPr algn="just"/>
            <a:endParaRPr lang="pt-BR" dirty="0" smtClean="0">
              <a:solidFill>
                <a:schemeClr val="bg1"/>
              </a:solidFill>
            </a:endParaRPr>
          </a:p>
          <a:p>
            <a:pPr algn="just"/>
            <a:r>
              <a:rPr lang="pt-BR" dirty="0" smtClean="0">
                <a:solidFill>
                  <a:schemeClr val="bg1"/>
                </a:solidFill>
              </a:rPr>
              <a:t>     Quando analisado por estado, nota-se que na amostra do estado da BA todos foram notificados quanto a existência da consultoria, enquanto que no estado do RJ todos NÃO foram notificados. </a:t>
            </a:r>
          </a:p>
          <a:p>
            <a:pPr algn="just"/>
            <a:endParaRPr lang="pt-BR" dirty="0" smtClean="0">
              <a:solidFill>
                <a:schemeClr val="bg1"/>
              </a:solidFill>
            </a:endParaRPr>
          </a:p>
          <a:p>
            <a:pPr algn="just"/>
            <a:r>
              <a:rPr lang="pt-BR" dirty="0" smtClean="0">
                <a:solidFill>
                  <a:schemeClr val="bg1"/>
                </a:solidFill>
              </a:rPr>
              <a:t>    Nos demais estados (MT, DF, PE), os resultados são iguais, onde maior parte foi informado da consultoria. </a:t>
            </a:r>
          </a:p>
        </p:txBody>
      </p:sp>
      <p:sp>
        <p:nvSpPr>
          <p:cNvPr id="42" name="CaixaDeTexto 41"/>
          <p:cNvSpPr txBox="1"/>
          <p:nvPr/>
        </p:nvSpPr>
        <p:spPr>
          <a:xfrm>
            <a:off x="214282" y="5926220"/>
            <a:ext cx="8572560" cy="830997"/>
          </a:xfrm>
          <a:prstGeom prst="rect">
            <a:avLst/>
          </a:prstGeom>
          <a:solidFill>
            <a:schemeClr val="tx1">
              <a:lumMod val="85000"/>
              <a:lumOff val="15000"/>
            </a:schemeClr>
          </a:solidFill>
        </p:spPr>
        <p:txBody>
          <a:bodyPr wrap="square" rtlCol="0">
            <a:spAutoFit/>
          </a:bodyPr>
          <a:lstStyle/>
          <a:p>
            <a:pPr algn="just"/>
            <a:r>
              <a:rPr lang="pt-BR" sz="1600" b="1" dirty="0" smtClean="0">
                <a:solidFill>
                  <a:schemeClr val="bg1"/>
                </a:solidFill>
              </a:rPr>
              <a:t>TODOS</a:t>
            </a:r>
            <a:r>
              <a:rPr lang="pt-BR" sz="1600" dirty="0" smtClean="0">
                <a:solidFill>
                  <a:schemeClr val="bg1"/>
                </a:solidFill>
              </a:rPr>
              <a:t> os que não foram informados disseram que retornariam ao SEBRAE para participar da consultoria de aconselhamento, por considerarem um importante complemento a tudo que foi aprendido no curso. </a:t>
            </a:r>
          </a:p>
        </p:txBody>
      </p:sp>
      <p:sp>
        <p:nvSpPr>
          <p:cNvPr id="14" name="CaixaDeTexto 13"/>
          <p:cNvSpPr txBox="1"/>
          <p:nvPr/>
        </p:nvSpPr>
        <p:spPr>
          <a:xfrm>
            <a:off x="3507049" y="571480"/>
            <a:ext cx="2483078" cy="646331"/>
          </a:xfrm>
          <a:prstGeom prst="rect">
            <a:avLst/>
          </a:prstGeom>
          <a:noFill/>
        </p:spPr>
        <p:txBody>
          <a:bodyPr wrap="square" rtlCol="0">
            <a:spAutoFit/>
          </a:bodyPr>
          <a:lstStyle/>
          <a:p>
            <a:r>
              <a:rPr lang="pt-BR" sz="3600" dirty="0" smtClean="0">
                <a:ln w="18415" cmpd="sng">
                  <a:noFill/>
                  <a:prstDash val="solid"/>
                </a:ln>
                <a:solidFill>
                  <a:schemeClr val="bg1"/>
                </a:solidFill>
                <a:effectLst>
                  <a:outerShdw blurRad="63500" dir="3600000" algn="tl" rotWithShape="0">
                    <a:srgbClr val="000000">
                      <a:alpha val="70000"/>
                    </a:srgbClr>
                  </a:outerShdw>
                </a:effectLst>
                <a:latin typeface="Century Gothic" pitchFamily="34" charset="0"/>
              </a:rPr>
              <a:t>existência</a:t>
            </a:r>
            <a:endParaRPr lang="pt-BR" sz="3600" dirty="0">
              <a:ln w="18415" cmpd="sng">
                <a:noFill/>
                <a:prstDash val="solid"/>
              </a:ln>
              <a:solidFill>
                <a:schemeClr val="bg1"/>
              </a:solidFill>
              <a:effectLst>
                <a:outerShdw blurRad="63500" dir="3600000" algn="tl" rotWithShape="0">
                  <a:srgbClr val="000000">
                    <a:alpha val="70000"/>
                  </a:srgbClr>
                </a:outerShdw>
              </a:effectLst>
              <a:latin typeface="Century Gothic" pitchFamily="34" charset="0"/>
            </a:endParaRPr>
          </a:p>
        </p:txBody>
      </p:sp>
      <p:pic>
        <p:nvPicPr>
          <p:cNvPr id="15" name="Picture 6"/>
          <p:cNvPicPr>
            <a:picLocks noChangeAspect="1" noChangeArrowheads="1"/>
          </p:cNvPicPr>
          <p:nvPr/>
        </p:nvPicPr>
        <p:blipFill>
          <a:blip r:embed="rId4"/>
          <a:srcRect/>
          <a:stretch>
            <a:fillRect/>
          </a:stretch>
        </p:blipFill>
        <p:spPr bwMode="auto">
          <a:xfrm>
            <a:off x="3857620" y="500042"/>
            <a:ext cx="1928794" cy="142876"/>
          </a:xfrm>
          <a:prstGeom prst="rect">
            <a:avLst/>
          </a:prstGeom>
          <a:noFill/>
          <a:ln w="9525">
            <a:noFill/>
            <a:miter lim="800000"/>
            <a:headEnd/>
            <a:tailEnd/>
          </a:ln>
          <a:effectLst/>
        </p:spPr>
      </p:pic>
      <p:pic>
        <p:nvPicPr>
          <p:cNvPr id="9" name="Picture 3" descr="\\AGORA20-PC\Users\Public\Music\SEBRAE\Imagens\Nova_01\conversa.png"/>
          <p:cNvPicPr>
            <a:picLocks noChangeAspect="1" noChangeArrowheads="1"/>
          </p:cNvPicPr>
          <p:nvPr/>
        </p:nvPicPr>
        <p:blipFill>
          <a:blip r:embed="rId5"/>
          <a:srcRect/>
          <a:stretch>
            <a:fillRect/>
          </a:stretch>
        </p:blipFill>
        <p:spPr bwMode="auto">
          <a:xfrm>
            <a:off x="-117589" y="-24"/>
            <a:ext cx="1246917" cy="1143007"/>
          </a:xfrm>
          <a:prstGeom prst="rect">
            <a:avLst/>
          </a:prstGeom>
          <a:noFill/>
        </p:spPr>
      </p:pic>
      <p:sp>
        <p:nvSpPr>
          <p:cNvPr id="16" name="CaixaDeTexto 15"/>
          <p:cNvSpPr txBox="1"/>
          <p:nvPr/>
        </p:nvSpPr>
        <p:spPr>
          <a:xfrm>
            <a:off x="142844" y="3487167"/>
            <a:ext cx="1714512" cy="584775"/>
          </a:xfrm>
          <a:prstGeom prst="rect">
            <a:avLst/>
          </a:prstGeom>
          <a:noFill/>
        </p:spPr>
        <p:txBody>
          <a:bodyPr wrap="square" rtlCol="0">
            <a:spAutoFit/>
          </a:bodyPr>
          <a:lstStyle/>
          <a:p>
            <a:pPr algn="ctr"/>
            <a:r>
              <a:rPr lang="pt-BR" sz="1600" b="1" dirty="0" smtClean="0">
                <a:solidFill>
                  <a:schemeClr val="bg1"/>
                </a:solidFill>
              </a:rPr>
              <a:t>Mais</a:t>
            </a:r>
          </a:p>
          <a:p>
            <a:pPr algn="ctr"/>
            <a:r>
              <a:rPr lang="pt-BR" sz="1600" b="1" dirty="0" smtClean="0">
                <a:solidFill>
                  <a:schemeClr val="bg1"/>
                </a:solidFill>
              </a:rPr>
              <a:t>Informados</a:t>
            </a:r>
          </a:p>
        </p:txBody>
      </p:sp>
      <p:sp>
        <p:nvSpPr>
          <p:cNvPr id="18" name="CaixaDeTexto 17"/>
          <p:cNvSpPr txBox="1"/>
          <p:nvPr/>
        </p:nvSpPr>
        <p:spPr>
          <a:xfrm>
            <a:off x="98702" y="5225209"/>
            <a:ext cx="1714512" cy="584775"/>
          </a:xfrm>
          <a:prstGeom prst="rect">
            <a:avLst/>
          </a:prstGeom>
          <a:noFill/>
        </p:spPr>
        <p:txBody>
          <a:bodyPr wrap="square" rtlCol="0">
            <a:spAutoFit/>
          </a:bodyPr>
          <a:lstStyle/>
          <a:p>
            <a:pPr algn="ctr"/>
            <a:r>
              <a:rPr lang="pt-BR" sz="1600" b="1" dirty="0" smtClean="0">
                <a:solidFill>
                  <a:schemeClr val="bg1"/>
                </a:solidFill>
              </a:rPr>
              <a:t>Menos Informados</a:t>
            </a:r>
          </a:p>
        </p:txBody>
      </p:sp>
    </p:spTree>
    <p:extLst>
      <p:ext uri="{BB962C8B-B14F-4D97-AF65-F5344CB8AC3E}">
        <p14:creationId xmlns:p14="http://schemas.microsoft.com/office/powerpoint/2010/main" val="309759411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2"/>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500"/>
                                        <p:tgtEl>
                                          <p:spTgt spid="15"/>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ppt_x</p:attrName>
                                        </p:attrNameLst>
                                      </p:cBhvr>
                                      <p:tavLst>
                                        <p:tav tm="0">
                                          <p:val>
                                            <p:strVal val="#ppt_x-.2"/>
                                          </p:val>
                                        </p:tav>
                                        <p:tav tm="100000">
                                          <p:val>
                                            <p:strVal val="#ppt_x"/>
                                          </p:val>
                                        </p:tav>
                                      </p:tavLst>
                                    </p:anim>
                                    <p:anim calcmode="lin" valueType="num">
                                      <p:cBhvr>
                                        <p:cTn id="13"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4" dur="500"/>
                                        <p:tgtEl>
                                          <p:spTgt spid="14"/>
                                        </p:tgtEl>
                                      </p:cBhvr>
                                    </p:animEffect>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3079"/>
                                        </p:tgtEl>
                                        <p:attrNameLst>
                                          <p:attrName>style.visibility</p:attrName>
                                        </p:attrNameLst>
                                      </p:cBhvr>
                                      <p:to>
                                        <p:strVal val="visible"/>
                                      </p:to>
                                    </p:set>
                                    <p:animEffect transition="in" filter="wipe(up)">
                                      <p:cBhvr>
                                        <p:cTn id="18" dur="500"/>
                                        <p:tgtEl>
                                          <p:spTgt spid="3079"/>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animBg="1"/>
      <p:bldP spid="14" grpId="0"/>
      <p:bldP spid="16"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098" name="Picture 2" descr="\\AGORA20-PC\Users\Public\Music\SEBRAE\Imagens\img-comunicacao.png"/>
          <p:cNvPicPr>
            <a:picLocks noChangeAspect="1" noChangeArrowheads="1"/>
          </p:cNvPicPr>
          <p:nvPr/>
        </p:nvPicPr>
        <p:blipFill>
          <a:blip r:embed="rId3"/>
          <a:srcRect/>
          <a:stretch>
            <a:fillRect/>
          </a:stretch>
        </p:blipFill>
        <p:spPr bwMode="auto">
          <a:xfrm>
            <a:off x="1285852" y="1415088"/>
            <a:ext cx="6215106" cy="3395883"/>
          </a:xfrm>
          <a:prstGeom prst="rect">
            <a:avLst/>
          </a:prstGeom>
          <a:noFill/>
        </p:spPr>
      </p:pic>
      <p:sp>
        <p:nvSpPr>
          <p:cNvPr id="13" name="Espaço Reservado para Número de Slide 4"/>
          <p:cNvSpPr txBox="1">
            <a:spLocks/>
          </p:cNvSpPr>
          <p:nvPr/>
        </p:nvSpPr>
        <p:spPr>
          <a:xfrm>
            <a:off x="6803490" y="6477086"/>
            <a:ext cx="2311400" cy="365125"/>
          </a:xfrm>
          <a:prstGeom prst="rect">
            <a:avLst/>
          </a:prstGeom>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14A94C8-227F-40E5-9F84-83FD78255E00}" type="slidenum">
              <a:rPr kumimoji="0" lang="pt-BR"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14</a:t>
            </a:fld>
            <a:endParaRPr kumimoji="0" lang="pt-BR"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8" name="CaixaDeTexto 27"/>
          <p:cNvSpPr txBox="1"/>
          <p:nvPr/>
        </p:nvSpPr>
        <p:spPr>
          <a:xfrm>
            <a:off x="571472" y="4806650"/>
            <a:ext cx="7858180" cy="1938992"/>
          </a:xfrm>
          <a:prstGeom prst="rect">
            <a:avLst/>
          </a:prstGeom>
          <a:noFill/>
        </p:spPr>
        <p:txBody>
          <a:bodyPr wrap="square" rtlCol="0">
            <a:spAutoFit/>
          </a:bodyPr>
          <a:lstStyle/>
          <a:p>
            <a:pPr algn="just"/>
            <a:r>
              <a:rPr lang="pt-BR" sz="2000" dirty="0" smtClean="0">
                <a:solidFill>
                  <a:schemeClr val="bg1"/>
                </a:solidFill>
              </a:rPr>
              <a:t>     Os que foram informados sobre a consultoria, em sua maioria foram no início do curso, sendo lembrados constantemente durante o curso pelos professores. Consideram essa a melhor maneira, pois assim conseguem se planejar para participarem. </a:t>
            </a:r>
          </a:p>
          <a:p>
            <a:pPr algn="just"/>
            <a:r>
              <a:rPr lang="pt-BR" sz="2000" dirty="0" smtClean="0">
                <a:solidFill>
                  <a:schemeClr val="bg1"/>
                </a:solidFill>
              </a:rPr>
              <a:t>     Outros foram informados no momento da inscrição, e uma menor parte, ao término do curso ou por telefone / email. </a:t>
            </a:r>
          </a:p>
        </p:txBody>
      </p:sp>
      <p:grpSp>
        <p:nvGrpSpPr>
          <p:cNvPr id="62" name="Grupo 61"/>
          <p:cNvGrpSpPr/>
          <p:nvPr/>
        </p:nvGrpSpPr>
        <p:grpSpPr>
          <a:xfrm>
            <a:off x="3714742" y="1285860"/>
            <a:ext cx="2286011" cy="2345378"/>
            <a:chOff x="9962953" y="1733919"/>
            <a:chExt cx="1955761" cy="2226452"/>
          </a:xfrm>
        </p:grpSpPr>
        <p:sp>
          <p:nvSpPr>
            <p:cNvPr id="39" name="Texto explicativo em elipse 38"/>
            <p:cNvSpPr/>
            <p:nvPr/>
          </p:nvSpPr>
          <p:spPr>
            <a:xfrm>
              <a:off x="10268541" y="1733919"/>
              <a:ext cx="1357321" cy="474709"/>
            </a:xfrm>
            <a:prstGeom prst="wedgeEllipseCallout">
              <a:avLst>
                <a:gd name="adj1" fmla="val -123728"/>
                <a:gd name="adj2" fmla="val 101693"/>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pt-BR" dirty="0" smtClean="0"/>
                <a:t>1º - Início</a:t>
              </a:r>
              <a:endParaRPr lang="pt-BR" dirty="0"/>
            </a:p>
          </p:txBody>
        </p:sp>
        <p:sp>
          <p:nvSpPr>
            <p:cNvPr id="40" name="Texto explicativo em elipse 39"/>
            <p:cNvSpPr/>
            <p:nvPr/>
          </p:nvSpPr>
          <p:spPr>
            <a:xfrm>
              <a:off x="10207421" y="2302356"/>
              <a:ext cx="1711293" cy="473215"/>
            </a:xfrm>
            <a:prstGeom prst="wedgeEllipseCallout">
              <a:avLst>
                <a:gd name="adj1" fmla="val -105959"/>
                <a:gd name="adj2" fmla="val 379"/>
              </a:avLst>
            </a:prstGeom>
            <a:solidFill>
              <a:srgbClr val="FFCC00"/>
            </a:solidFill>
            <a:ln>
              <a:solidFill>
                <a:schemeClr val="bg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pt-BR" dirty="0" smtClean="0">
                  <a:solidFill>
                    <a:schemeClr val="tx1">
                      <a:lumMod val="85000"/>
                      <a:lumOff val="15000"/>
                    </a:schemeClr>
                  </a:solidFill>
                </a:rPr>
                <a:t>2º - Inscrição</a:t>
              </a:r>
              <a:endParaRPr lang="pt-BR" dirty="0">
                <a:solidFill>
                  <a:schemeClr val="tx1">
                    <a:lumMod val="85000"/>
                    <a:lumOff val="15000"/>
                  </a:schemeClr>
                </a:solidFill>
              </a:endParaRPr>
            </a:p>
          </p:txBody>
        </p:sp>
        <p:sp>
          <p:nvSpPr>
            <p:cNvPr id="42" name="Texto explicativo em elipse 41"/>
            <p:cNvSpPr/>
            <p:nvPr/>
          </p:nvSpPr>
          <p:spPr>
            <a:xfrm>
              <a:off x="10230778" y="2902776"/>
              <a:ext cx="1675642" cy="471722"/>
            </a:xfrm>
            <a:prstGeom prst="wedgeEllipseCallout">
              <a:avLst>
                <a:gd name="adj1" fmla="val -108962"/>
                <a:gd name="adj2" fmla="val -105697"/>
              </a:avLst>
            </a:prstGeom>
            <a:solidFill>
              <a:schemeClr val="accent3"/>
            </a:solidFill>
            <a:ln>
              <a:solidFill>
                <a:schemeClr val="bg1"/>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pt-BR" dirty="0" smtClean="0">
                  <a:solidFill>
                    <a:schemeClr val="tx1">
                      <a:lumMod val="85000"/>
                      <a:lumOff val="15000"/>
                    </a:schemeClr>
                  </a:solidFill>
                </a:rPr>
                <a:t>3º - Durante</a:t>
              </a:r>
              <a:endParaRPr lang="pt-BR" dirty="0">
                <a:solidFill>
                  <a:schemeClr val="tx1">
                    <a:lumMod val="85000"/>
                    <a:lumOff val="15000"/>
                  </a:schemeClr>
                </a:solidFill>
              </a:endParaRPr>
            </a:p>
          </p:txBody>
        </p:sp>
        <p:sp>
          <p:nvSpPr>
            <p:cNvPr id="43" name="Texto explicativo em elipse 42"/>
            <p:cNvSpPr/>
            <p:nvPr/>
          </p:nvSpPr>
          <p:spPr>
            <a:xfrm>
              <a:off x="9962953" y="3484168"/>
              <a:ext cx="1772413" cy="476203"/>
            </a:xfrm>
            <a:prstGeom prst="wedgeEllipseCallout">
              <a:avLst>
                <a:gd name="adj1" fmla="val -91169"/>
                <a:gd name="adj2" fmla="val -198236"/>
              </a:avLst>
            </a:prstGeom>
            <a:solidFill>
              <a:schemeClr val="accent5"/>
            </a:solidFill>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pt-BR" sz="2000" dirty="0" smtClean="0">
                  <a:solidFill>
                    <a:schemeClr val="tx1">
                      <a:lumMod val="85000"/>
                      <a:lumOff val="15000"/>
                    </a:schemeClr>
                  </a:solidFill>
                </a:rPr>
                <a:t>4º - Término</a:t>
              </a:r>
              <a:endParaRPr lang="pt-BR" sz="2000" dirty="0">
                <a:solidFill>
                  <a:schemeClr val="tx1">
                    <a:lumMod val="85000"/>
                    <a:lumOff val="15000"/>
                  </a:schemeClr>
                </a:solidFill>
              </a:endParaRPr>
            </a:p>
          </p:txBody>
        </p:sp>
      </p:grpSp>
      <p:sp>
        <p:nvSpPr>
          <p:cNvPr id="21" name="CaixaDeTexto 20"/>
          <p:cNvSpPr txBox="1"/>
          <p:nvPr/>
        </p:nvSpPr>
        <p:spPr>
          <a:xfrm>
            <a:off x="3143240" y="571480"/>
            <a:ext cx="2922339" cy="646331"/>
          </a:xfrm>
          <a:prstGeom prst="rect">
            <a:avLst/>
          </a:prstGeom>
          <a:noFill/>
        </p:spPr>
        <p:txBody>
          <a:bodyPr wrap="square" rtlCol="0">
            <a:spAutoFit/>
          </a:bodyPr>
          <a:lstStyle/>
          <a:p>
            <a:r>
              <a:rPr lang="pt-BR" sz="3600" dirty="0" smtClean="0">
                <a:ln w="18415" cmpd="sng">
                  <a:noFill/>
                  <a:prstDash val="solid"/>
                </a:ln>
                <a:solidFill>
                  <a:schemeClr val="bg1"/>
                </a:solidFill>
                <a:effectLst>
                  <a:outerShdw blurRad="63500" dir="3600000" algn="tl" rotWithShape="0">
                    <a:srgbClr val="000000">
                      <a:alpha val="70000"/>
                    </a:srgbClr>
                  </a:outerShdw>
                </a:effectLst>
                <a:latin typeface="Century Gothic" pitchFamily="34" charset="0"/>
              </a:rPr>
              <a:t>informação</a:t>
            </a:r>
            <a:endParaRPr lang="pt-BR" sz="3600" dirty="0">
              <a:ln w="18415" cmpd="sng">
                <a:noFill/>
                <a:prstDash val="solid"/>
              </a:ln>
              <a:solidFill>
                <a:schemeClr val="bg1"/>
              </a:solidFill>
              <a:effectLst>
                <a:outerShdw blurRad="63500" dir="3600000" algn="tl" rotWithShape="0">
                  <a:srgbClr val="000000">
                    <a:alpha val="70000"/>
                  </a:srgbClr>
                </a:outerShdw>
              </a:effectLst>
              <a:latin typeface="Century Gothic" pitchFamily="34" charset="0"/>
            </a:endParaRPr>
          </a:p>
        </p:txBody>
      </p:sp>
      <p:pic>
        <p:nvPicPr>
          <p:cNvPr id="22" name="Picture 6"/>
          <p:cNvPicPr>
            <a:picLocks noChangeAspect="1" noChangeArrowheads="1"/>
          </p:cNvPicPr>
          <p:nvPr/>
        </p:nvPicPr>
        <p:blipFill>
          <a:blip r:embed="rId4"/>
          <a:srcRect/>
          <a:stretch>
            <a:fillRect/>
          </a:stretch>
        </p:blipFill>
        <p:spPr bwMode="auto">
          <a:xfrm>
            <a:off x="3857620" y="500042"/>
            <a:ext cx="1928794" cy="142876"/>
          </a:xfrm>
          <a:prstGeom prst="rect">
            <a:avLst/>
          </a:prstGeom>
          <a:noFill/>
          <a:ln w="9525">
            <a:noFill/>
            <a:miter lim="800000"/>
            <a:headEnd/>
            <a:tailEnd/>
          </a:ln>
          <a:effectLst/>
        </p:spPr>
      </p:pic>
      <p:pic>
        <p:nvPicPr>
          <p:cNvPr id="17" name="Picture 3" descr="\\AGORA20-PC\Users\Public\Music\SEBRAE\Imagens\Nova_01\conversa.png"/>
          <p:cNvPicPr>
            <a:picLocks noChangeAspect="1" noChangeArrowheads="1"/>
          </p:cNvPicPr>
          <p:nvPr/>
        </p:nvPicPr>
        <p:blipFill>
          <a:blip r:embed="rId5"/>
          <a:srcRect/>
          <a:stretch>
            <a:fillRect/>
          </a:stretch>
        </p:blipFill>
        <p:spPr bwMode="auto">
          <a:xfrm>
            <a:off x="-117589" y="-24"/>
            <a:ext cx="1246917" cy="1143007"/>
          </a:xfrm>
          <a:prstGeom prst="rect">
            <a:avLst/>
          </a:prstGeom>
          <a:noFill/>
        </p:spPr>
      </p:pic>
    </p:spTree>
    <p:extLst>
      <p:ext uri="{BB962C8B-B14F-4D97-AF65-F5344CB8AC3E}">
        <p14:creationId xmlns:p14="http://schemas.microsoft.com/office/powerpoint/2010/main" val="309759411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2"/>
                                          </p:val>
                                        </p:tav>
                                        <p:tav tm="100000">
                                          <p:val>
                                            <p:strVal val="#ppt_x"/>
                                          </p:val>
                                        </p:tav>
                                      </p:tavLst>
                                    </p:anim>
                                    <p:anim calcmode="lin" valueType="num">
                                      <p:cBhvr>
                                        <p:cTn id="8" dur="5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9" dur="500"/>
                                        <p:tgtEl>
                                          <p:spTgt spid="2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ppt_x</p:attrName>
                                        </p:attrNameLst>
                                      </p:cBhvr>
                                      <p:tavLst>
                                        <p:tav tm="0">
                                          <p:val>
                                            <p:strVal val="#ppt_x-.2"/>
                                          </p:val>
                                        </p:tav>
                                        <p:tav tm="100000">
                                          <p:val>
                                            <p:strVal val="#ppt_x"/>
                                          </p:val>
                                        </p:tav>
                                      </p:tavLst>
                                    </p:anim>
                                    <p:anim calcmode="lin" valueType="num">
                                      <p:cBhvr>
                                        <p:cTn id="13" dur="5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4" dur="500"/>
                                        <p:tgtEl>
                                          <p:spTgt spid="21"/>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wipe(left)">
                                      <p:cBhvr>
                                        <p:cTn id="18" dur="500"/>
                                        <p:tgtEl>
                                          <p:spTgt spid="4098"/>
                                        </p:tgtEl>
                                      </p:cBhvr>
                                    </p:animEffect>
                                  </p:childTnLst>
                                </p:cTn>
                              </p:par>
                              <p:par>
                                <p:cTn id="19" presetID="22" presetClass="entr" presetSubtype="8"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Espaço Reservado para Número de Slide 4"/>
          <p:cNvSpPr txBox="1">
            <a:spLocks/>
          </p:cNvSpPr>
          <p:nvPr/>
        </p:nvSpPr>
        <p:spPr>
          <a:xfrm>
            <a:off x="6803490" y="6477086"/>
            <a:ext cx="2311400" cy="365125"/>
          </a:xfrm>
          <a:prstGeom prst="rect">
            <a:avLst/>
          </a:prstGeom>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14A94C8-227F-40E5-9F84-83FD78255E00}" type="slidenum">
              <a:rPr kumimoji="0" lang="pt-BR"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15</a:t>
            </a:fld>
            <a:endParaRPr kumimoji="0" lang="pt-BR"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31" name="CaixaDeTexto 30"/>
          <p:cNvSpPr txBox="1"/>
          <p:nvPr/>
        </p:nvSpPr>
        <p:spPr>
          <a:xfrm>
            <a:off x="357158" y="1500174"/>
            <a:ext cx="8501122" cy="1631216"/>
          </a:xfrm>
          <a:prstGeom prst="rect">
            <a:avLst/>
          </a:prstGeom>
          <a:noFill/>
        </p:spPr>
        <p:txBody>
          <a:bodyPr wrap="square" rtlCol="0">
            <a:spAutoFit/>
          </a:bodyPr>
          <a:lstStyle/>
          <a:p>
            <a:pPr algn="just"/>
            <a:r>
              <a:rPr lang="pt-BR" sz="2000" dirty="0" smtClean="0">
                <a:solidFill>
                  <a:schemeClr val="bg1"/>
                </a:solidFill>
              </a:rPr>
              <a:t>     Apesar da minoria não considerar importante receber algum lembrete, justificando que isso ocorreu com frequência e clareza durante o curso, a maior parte dos empresários consideram importante esse lembrete, seja devido a correria dos afazeres que pode fazê-los esquecer ou por organização e disponibilidade de tempo. </a:t>
            </a:r>
          </a:p>
        </p:txBody>
      </p:sp>
      <p:pic>
        <p:nvPicPr>
          <p:cNvPr id="5122" name="Picture 2" descr="\\AGORA20-PC\Users\Public\Music\SEBRAE\Imagens\lembrete.png"/>
          <p:cNvPicPr>
            <a:picLocks noChangeAspect="1" noChangeArrowheads="1"/>
          </p:cNvPicPr>
          <p:nvPr/>
        </p:nvPicPr>
        <p:blipFill>
          <a:blip r:embed="rId3" cstate="print"/>
          <a:srcRect/>
          <a:stretch>
            <a:fillRect/>
          </a:stretch>
        </p:blipFill>
        <p:spPr bwMode="auto">
          <a:xfrm>
            <a:off x="2357422" y="3286124"/>
            <a:ext cx="4357718" cy="3097331"/>
          </a:xfrm>
          <a:prstGeom prst="rect">
            <a:avLst/>
          </a:prstGeom>
          <a:noFill/>
        </p:spPr>
      </p:pic>
      <p:sp>
        <p:nvSpPr>
          <p:cNvPr id="21" name="CaixaDeTexto 20"/>
          <p:cNvSpPr txBox="1"/>
          <p:nvPr/>
        </p:nvSpPr>
        <p:spPr>
          <a:xfrm>
            <a:off x="3143240" y="571480"/>
            <a:ext cx="2922339" cy="646331"/>
          </a:xfrm>
          <a:prstGeom prst="rect">
            <a:avLst/>
          </a:prstGeom>
          <a:noFill/>
        </p:spPr>
        <p:txBody>
          <a:bodyPr wrap="square" rtlCol="0">
            <a:spAutoFit/>
          </a:bodyPr>
          <a:lstStyle/>
          <a:p>
            <a:r>
              <a:rPr lang="pt-BR" sz="3600" dirty="0" smtClean="0">
                <a:ln w="18415" cmpd="sng">
                  <a:noFill/>
                  <a:prstDash val="solid"/>
                </a:ln>
                <a:solidFill>
                  <a:schemeClr val="bg1"/>
                </a:solidFill>
                <a:effectLst>
                  <a:outerShdw blurRad="63500" dir="3600000" algn="tl" rotWithShape="0">
                    <a:srgbClr val="000000">
                      <a:alpha val="70000"/>
                    </a:srgbClr>
                  </a:outerShdw>
                </a:effectLst>
                <a:latin typeface="Century Gothic" pitchFamily="34" charset="0"/>
              </a:rPr>
              <a:t>informação</a:t>
            </a:r>
            <a:endParaRPr lang="pt-BR" sz="3600" dirty="0">
              <a:ln w="18415" cmpd="sng">
                <a:noFill/>
                <a:prstDash val="solid"/>
              </a:ln>
              <a:solidFill>
                <a:schemeClr val="bg1"/>
              </a:solidFill>
              <a:effectLst>
                <a:outerShdw blurRad="63500" dir="3600000" algn="tl" rotWithShape="0">
                  <a:srgbClr val="000000">
                    <a:alpha val="70000"/>
                  </a:srgbClr>
                </a:outerShdw>
              </a:effectLst>
              <a:latin typeface="Century Gothic" pitchFamily="34" charset="0"/>
            </a:endParaRPr>
          </a:p>
        </p:txBody>
      </p:sp>
      <p:pic>
        <p:nvPicPr>
          <p:cNvPr id="22" name="Picture 6"/>
          <p:cNvPicPr>
            <a:picLocks noChangeAspect="1" noChangeArrowheads="1"/>
          </p:cNvPicPr>
          <p:nvPr/>
        </p:nvPicPr>
        <p:blipFill>
          <a:blip r:embed="rId4"/>
          <a:srcRect/>
          <a:stretch>
            <a:fillRect/>
          </a:stretch>
        </p:blipFill>
        <p:spPr bwMode="auto">
          <a:xfrm>
            <a:off x="3857620" y="500042"/>
            <a:ext cx="1928794" cy="142876"/>
          </a:xfrm>
          <a:prstGeom prst="rect">
            <a:avLst/>
          </a:prstGeom>
          <a:noFill/>
          <a:ln w="9525">
            <a:noFill/>
            <a:miter lim="800000"/>
            <a:headEnd/>
            <a:tailEnd/>
          </a:ln>
          <a:effectLst/>
        </p:spPr>
      </p:pic>
      <p:pic>
        <p:nvPicPr>
          <p:cNvPr id="17" name="Picture 3" descr="\\AGORA20-PC\Users\Public\Music\SEBRAE\Imagens\Nova_01\conversa.png"/>
          <p:cNvPicPr>
            <a:picLocks noChangeAspect="1" noChangeArrowheads="1"/>
          </p:cNvPicPr>
          <p:nvPr/>
        </p:nvPicPr>
        <p:blipFill>
          <a:blip r:embed="rId5"/>
          <a:srcRect/>
          <a:stretch>
            <a:fillRect/>
          </a:stretch>
        </p:blipFill>
        <p:spPr bwMode="auto">
          <a:xfrm>
            <a:off x="-117589" y="-24"/>
            <a:ext cx="1246917" cy="1143007"/>
          </a:xfrm>
          <a:prstGeom prst="rect">
            <a:avLst/>
          </a:prstGeom>
          <a:noFill/>
        </p:spPr>
      </p:pic>
    </p:spTree>
    <p:extLst>
      <p:ext uri="{BB962C8B-B14F-4D97-AF65-F5344CB8AC3E}">
        <p14:creationId xmlns:p14="http://schemas.microsoft.com/office/powerpoint/2010/main" val="309759411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2"/>
                                          </p:val>
                                        </p:tav>
                                        <p:tav tm="100000">
                                          <p:val>
                                            <p:strVal val="#ppt_x"/>
                                          </p:val>
                                        </p:tav>
                                      </p:tavLst>
                                    </p:anim>
                                    <p:anim calcmode="lin" valueType="num">
                                      <p:cBhvr>
                                        <p:cTn id="8" dur="5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9" dur="500"/>
                                        <p:tgtEl>
                                          <p:spTgt spid="2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ppt_x</p:attrName>
                                        </p:attrNameLst>
                                      </p:cBhvr>
                                      <p:tavLst>
                                        <p:tav tm="0">
                                          <p:val>
                                            <p:strVal val="#ppt_x-.2"/>
                                          </p:val>
                                        </p:tav>
                                        <p:tav tm="100000">
                                          <p:val>
                                            <p:strVal val="#ppt_x"/>
                                          </p:val>
                                        </p:tav>
                                      </p:tavLst>
                                    </p:anim>
                                    <p:anim calcmode="lin" valueType="num">
                                      <p:cBhvr>
                                        <p:cTn id="13" dur="5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4" dur="500"/>
                                        <p:tgtEl>
                                          <p:spTgt spid="21"/>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wipe(left)">
                                      <p:cBhvr>
                                        <p:cTn id="18" dur="500"/>
                                        <p:tgtEl>
                                          <p:spTgt spid="5122"/>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Espaço Reservado para Número de Slide 4"/>
          <p:cNvSpPr txBox="1">
            <a:spLocks/>
          </p:cNvSpPr>
          <p:nvPr/>
        </p:nvSpPr>
        <p:spPr>
          <a:xfrm>
            <a:off x="6803490" y="6477086"/>
            <a:ext cx="2311400" cy="365125"/>
          </a:xfrm>
          <a:prstGeom prst="rect">
            <a:avLst/>
          </a:prstGeom>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14A94C8-227F-40E5-9F84-83FD78255E00}" type="slidenum">
              <a:rPr kumimoji="0" lang="pt-BR"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16</a:t>
            </a:fld>
            <a:endParaRPr kumimoji="0" lang="pt-BR" sz="1200" b="0" i="0" u="none" strike="noStrike" kern="1200" cap="none" spc="0" normalizeH="0" baseline="0" noProof="0" dirty="0">
              <a:ln>
                <a:noFill/>
              </a:ln>
              <a:solidFill>
                <a:schemeClr val="bg1"/>
              </a:solidFill>
              <a:effectLst/>
              <a:uLnTx/>
              <a:uFillTx/>
              <a:latin typeface="+mn-lt"/>
              <a:ea typeface="+mn-ea"/>
              <a:cs typeface="+mn-cs"/>
            </a:endParaRPr>
          </a:p>
        </p:txBody>
      </p:sp>
      <p:pic>
        <p:nvPicPr>
          <p:cNvPr id="25" name="Imagem 24" descr="Icon5.png"/>
          <p:cNvPicPr>
            <a:picLocks noChangeAspect="1"/>
          </p:cNvPicPr>
          <p:nvPr/>
        </p:nvPicPr>
        <p:blipFill>
          <a:blip r:embed="rId3" cstate="print"/>
          <a:stretch>
            <a:fillRect/>
          </a:stretch>
        </p:blipFill>
        <p:spPr>
          <a:xfrm>
            <a:off x="8001024" y="3152613"/>
            <a:ext cx="725105" cy="994429"/>
          </a:xfrm>
          <a:prstGeom prst="rect">
            <a:avLst/>
          </a:prstGeom>
        </p:spPr>
      </p:pic>
      <p:pic>
        <p:nvPicPr>
          <p:cNvPr id="32" name="Imagem 31" descr="Icon8.png"/>
          <p:cNvPicPr>
            <a:picLocks noChangeAspect="1"/>
          </p:cNvPicPr>
          <p:nvPr/>
        </p:nvPicPr>
        <p:blipFill>
          <a:blip r:embed="rId4" cstate="print"/>
          <a:stretch>
            <a:fillRect/>
          </a:stretch>
        </p:blipFill>
        <p:spPr>
          <a:xfrm>
            <a:off x="5000628" y="5295753"/>
            <a:ext cx="795026" cy="919329"/>
          </a:xfrm>
          <a:prstGeom prst="rect">
            <a:avLst/>
          </a:prstGeom>
        </p:spPr>
      </p:pic>
      <p:sp>
        <p:nvSpPr>
          <p:cNvPr id="39" name="Texto explicativo retangular 38"/>
          <p:cNvSpPr/>
          <p:nvPr/>
        </p:nvSpPr>
        <p:spPr>
          <a:xfrm>
            <a:off x="4643438" y="2928934"/>
            <a:ext cx="3195991" cy="1714512"/>
          </a:xfrm>
          <a:prstGeom prst="wedgeRectCallout">
            <a:avLst>
              <a:gd name="adj1" fmla="val 58567"/>
              <a:gd name="adj2" fmla="val -7231"/>
            </a:avLst>
          </a:prstGeom>
          <a:solidFill>
            <a:srgbClr val="51BBA9"/>
          </a:solidFill>
          <a:ln>
            <a:noFill/>
          </a:ln>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pt-BR" sz="1600" b="1" i="1" dirty="0" smtClean="0">
                <a:solidFill>
                  <a:schemeClr val="tx1">
                    <a:lumMod val="85000"/>
                    <a:lumOff val="15000"/>
                  </a:schemeClr>
                </a:solidFill>
                <a:latin typeface="Calibri" pitchFamily="34" charset="0"/>
                <a:cs typeface="Calibri" pitchFamily="34" charset="0"/>
              </a:rPr>
              <a:t>“Eu precisava de idéias e soluções e isso me motivou a participar da consultoria. Ela (a consultoria) salvou a empresa, foi muito esclarecedora, a consultora deu suporte e conselhos que ajudaram nas vendas..”</a:t>
            </a:r>
          </a:p>
        </p:txBody>
      </p:sp>
      <p:sp>
        <p:nvSpPr>
          <p:cNvPr id="40" name="Texto explicativo retangular 39"/>
          <p:cNvSpPr/>
          <p:nvPr/>
        </p:nvSpPr>
        <p:spPr>
          <a:xfrm>
            <a:off x="6215074" y="5152877"/>
            <a:ext cx="2571768" cy="1000132"/>
          </a:xfrm>
          <a:prstGeom prst="wedgeRectCallout">
            <a:avLst>
              <a:gd name="adj1" fmla="val -67533"/>
              <a:gd name="adj2" fmla="val 14739"/>
            </a:avLst>
          </a:prstGeom>
          <a:solidFill>
            <a:srgbClr val="9F8AB8"/>
          </a:solidFill>
          <a:ln>
            <a:noFill/>
          </a:ln>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pt-BR" sz="1600" b="1" i="1" dirty="0" smtClean="0">
                <a:solidFill>
                  <a:schemeClr val="tx1">
                    <a:lumMod val="85000"/>
                    <a:lumOff val="15000"/>
                  </a:schemeClr>
                </a:solidFill>
                <a:latin typeface="Calibri" pitchFamily="34" charset="0"/>
                <a:cs typeface="Calibri" pitchFamily="34" charset="0"/>
              </a:rPr>
              <a:t>“Considero importante tirar as  dúvidas direto com o consultor, permite uma certa exclusividade.” </a:t>
            </a:r>
          </a:p>
        </p:txBody>
      </p:sp>
      <p:sp>
        <p:nvSpPr>
          <p:cNvPr id="19" name="CaixaDeTexto 18"/>
          <p:cNvSpPr txBox="1"/>
          <p:nvPr/>
        </p:nvSpPr>
        <p:spPr>
          <a:xfrm>
            <a:off x="357158" y="1285860"/>
            <a:ext cx="8501122" cy="1631216"/>
          </a:xfrm>
          <a:prstGeom prst="rect">
            <a:avLst/>
          </a:prstGeom>
          <a:noFill/>
        </p:spPr>
        <p:txBody>
          <a:bodyPr wrap="square" rtlCol="0">
            <a:spAutoFit/>
          </a:bodyPr>
          <a:lstStyle/>
          <a:p>
            <a:pPr algn="just"/>
            <a:r>
              <a:rPr lang="pt-BR" sz="2000" dirty="0" smtClean="0">
                <a:solidFill>
                  <a:schemeClr val="bg1"/>
                </a:solidFill>
              </a:rPr>
              <a:t>     Dos empresários que foram informados da existência da consultoria, metade participou por entender sua importância como complemento ao curso, possibilitando conhecer meios para aplicar no dia-a-dia o que foi visto em sala de aula. Prevaleceu a realização da consultoria após o curso. </a:t>
            </a:r>
          </a:p>
          <a:p>
            <a:pPr algn="just"/>
            <a:endParaRPr lang="pt-BR" sz="2000" dirty="0" smtClean="0">
              <a:solidFill>
                <a:schemeClr val="bg1"/>
              </a:solidFill>
            </a:endParaRPr>
          </a:p>
        </p:txBody>
      </p:sp>
      <p:grpSp>
        <p:nvGrpSpPr>
          <p:cNvPr id="34" name="Circle 8"/>
          <p:cNvGrpSpPr/>
          <p:nvPr/>
        </p:nvGrpSpPr>
        <p:grpSpPr>
          <a:xfrm>
            <a:off x="500034" y="2714620"/>
            <a:ext cx="3794484" cy="3794484"/>
            <a:chOff x="2370432" y="1227432"/>
            <a:chExt cx="4403136" cy="4403136"/>
          </a:xfrm>
        </p:grpSpPr>
        <p:grpSp>
          <p:nvGrpSpPr>
            <p:cNvPr id="36" name="Circle"/>
            <p:cNvGrpSpPr/>
            <p:nvPr/>
          </p:nvGrpSpPr>
          <p:grpSpPr>
            <a:xfrm>
              <a:off x="2867828" y="1724828"/>
              <a:ext cx="3408344" cy="3408344"/>
              <a:chOff x="2867828" y="1724828"/>
              <a:chExt cx="3408344" cy="3408344"/>
            </a:xfrm>
          </p:grpSpPr>
          <p:grpSp>
            <p:nvGrpSpPr>
              <p:cNvPr id="58" name="Group 171"/>
              <p:cNvGrpSpPr/>
              <p:nvPr/>
            </p:nvGrpSpPr>
            <p:grpSpPr>
              <a:xfrm>
                <a:off x="2867828" y="1724828"/>
                <a:ext cx="3408344" cy="3408344"/>
                <a:chOff x="2867828" y="1724828"/>
                <a:chExt cx="3408344" cy="3408344"/>
              </a:xfrm>
            </p:grpSpPr>
            <p:sp>
              <p:nvSpPr>
                <p:cNvPr id="74" name="ArcArrow"/>
                <p:cNvSpPr/>
                <p:nvPr/>
              </p:nvSpPr>
              <p:spPr>
                <a:xfrm>
                  <a:off x="2867828" y="1724828"/>
                  <a:ext cx="3408344" cy="3408344"/>
                </a:xfrm>
                <a:custGeom>
                  <a:avLst/>
                  <a:gdLst/>
                  <a:ahLst/>
                  <a:cxnLst/>
                  <a:rect l="0" t="0" r="0" b="0"/>
                  <a:pathLst>
                    <a:path w="3408344" h="3408344">
                      <a:moveTo>
                        <a:pt x="1793361" y="2336"/>
                      </a:moveTo>
                      <a:cubicBezTo>
                        <a:pt x="2355260" y="31397"/>
                        <a:pt x="2844867" y="332260"/>
                        <a:pt x="3133411" y="776013"/>
                      </a:cubicBezTo>
                      <a:lnTo>
                        <a:pt x="2207015" y="1377622"/>
                      </a:lnTo>
                      <a:cubicBezTo>
                        <a:pt x="2105463" y="1221456"/>
                        <a:pt x="1933161" y="1115601"/>
                        <a:pt x="1735551" y="1105421"/>
                      </a:cubicBezTo>
                      <a:lnTo>
                        <a:pt x="1793361" y="2336"/>
                      </a:lnTo>
                      <a:close/>
                    </a:path>
                  </a:pathLst>
                </a:custGeom>
                <a:solidFill>
                  <a:srgbClr val="EE7C31"/>
                </a:solidFill>
                <a:ln w="7600" cap="flat">
                  <a:solidFill>
                    <a:srgbClr val="EE7C31"/>
                  </a:solidFill>
                  <a:bevel/>
                </a:ln>
              </p:spPr>
            </p:sp>
            <p:sp>
              <p:nvSpPr>
                <p:cNvPr id="75" name="Text 172"/>
                <p:cNvSpPr txBox="1"/>
                <p:nvPr/>
              </p:nvSpPr>
              <p:spPr>
                <a:xfrm rot="1800000">
                  <a:off x="4675951" y="2242881"/>
                  <a:ext cx="1007665" cy="397664"/>
                </a:xfrm>
                <a:prstGeom prst="rect">
                  <a:avLst/>
                </a:prstGeom>
                <a:noFill/>
              </p:spPr>
              <p:txBody>
                <a:bodyPr wrap="square" lIns="3000" rIns="3000" rtlCol="0" anchor="ctr"/>
                <a:lstStyle/>
                <a:p>
                  <a:pPr algn="ctr">
                    <a:lnSpc>
                      <a:spcPct val="100000"/>
                    </a:lnSpc>
                    <a:spcBef>
                      <a:spcPts val="3000"/>
                    </a:spcBef>
                    <a:spcAft>
                      <a:spcPts val="3000"/>
                    </a:spcAft>
                  </a:pPr>
                  <a:r>
                    <a:rPr sz="1200" b="1">
                      <a:solidFill>
                        <a:srgbClr val="FFFFFF"/>
                      </a:solidFill>
                      <a:latin typeface="Arial" pitchFamily="34" charset="0"/>
                      <a:cs typeface="Arial" pitchFamily="34" charset="0"/>
                    </a:rPr>
                    <a:t>SOLUÇÕES</a:t>
                  </a:r>
                </a:p>
              </p:txBody>
            </p:sp>
          </p:grpSp>
          <p:grpSp>
            <p:nvGrpSpPr>
              <p:cNvPr id="59" name="Group 173"/>
              <p:cNvGrpSpPr/>
              <p:nvPr/>
            </p:nvGrpSpPr>
            <p:grpSpPr>
              <a:xfrm>
                <a:off x="2867828" y="1724828"/>
                <a:ext cx="3408344" cy="3408344"/>
                <a:chOff x="2867828" y="1724828"/>
                <a:chExt cx="3408344" cy="3408344"/>
              </a:xfrm>
            </p:grpSpPr>
            <p:sp>
              <p:nvSpPr>
                <p:cNvPr id="72" name="ArcArrow"/>
                <p:cNvSpPr/>
                <p:nvPr/>
              </p:nvSpPr>
              <p:spPr>
                <a:xfrm>
                  <a:off x="2867828" y="1724828"/>
                  <a:ext cx="3408344" cy="3408344"/>
                </a:xfrm>
                <a:custGeom>
                  <a:avLst/>
                  <a:gdLst/>
                  <a:ahLst/>
                  <a:cxnLst/>
                  <a:rect l="0" t="0" r="0" b="0"/>
                  <a:pathLst>
                    <a:path w="3408344" h="3408344">
                      <a:moveTo>
                        <a:pt x="3222600" y="930494"/>
                      </a:moveTo>
                      <a:cubicBezTo>
                        <a:pt x="3341459" y="1162463"/>
                        <a:pt x="3408344" y="1425506"/>
                        <a:pt x="3408344" y="1704172"/>
                      </a:cubicBezTo>
                      <a:cubicBezTo>
                        <a:pt x="3408344" y="1982894"/>
                        <a:pt x="3341432" y="2245988"/>
                        <a:pt x="3222600" y="2477850"/>
                      </a:cubicBezTo>
                      <a:lnTo>
                        <a:pt x="2238395" y="1976372"/>
                      </a:lnTo>
                      <a:cubicBezTo>
                        <a:pt x="2280212" y="1894759"/>
                        <a:pt x="2303744" y="1802214"/>
                        <a:pt x="2303744" y="1704172"/>
                      </a:cubicBezTo>
                      <a:cubicBezTo>
                        <a:pt x="2303744" y="1606110"/>
                        <a:pt x="2280203" y="1513547"/>
                        <a:pt x="2238395" y="1431972"/>
                      </a:cubicBezTo>
                      <a:lnTo>
                        <a:pt x="3222600" y="930494"/>
                      </a:lnTo>
                      <a:close/>
                    </a:path>
                  </a:pathLst>
                </a:custGeom>
                <a:solidFill>
                  <a:srgbClr val="FFAF00"/>
                </a:solidFill>
                <a:ln w="7600" cap="flat">
                  <a:solidFill>
                    <a:srgbClr val="FFAF00"/>
                  </a:solidFill>
                  <a:bevel/>
                </a:ln>
              </p:spPr>
            </p:sp>
            <p:sp>
              <p:nvSpPr>
                <p:cNvPr id="73" name="Text 174"/>
                <p:cNvSpPr txBox="1"/>
                <p:nvPr/>
              </p:nvSpPr>
              <p:spPr>
                <a:xfrm rot="16200000">
                  <a:off x="4916414" y="3276032"/>
                  <a:ext cx="1560205" cy="311176"/>
                </a:xfrm>
                <a:prstGeom prst="rect">
                  <a:avLst/>
                </a:prstGeom>
                <a:noFill/>
              </p:spPr>
              <p:txBody>
                <a:bodyPr wrap="square" lIns="3000" rIns="3000" rtlCol="0" anchor="ctr"/>
                <a:lstStyle/>
                <a:p>
                  <a:pPr algn="ctr">
                    <a:lnSpc>
                      <a:spcPct val="100000"/>
                    </a:lnSpc>
                  </a:pPr>
                  <a:r>
                    <a:rPr sz="1200" b="1">
                      <a:solidFill>
                        <a:srgbClr val="FFFFFF"/>
                      </a:solidFill>
                      <a:latin typeface="Arial" pitchFamily="34" charset="0"/>
                      <a:cs typeface="Arial" pitchFamily="34" charset="0"/>
                    </a:rPr>
                    <a:t>EXCLUSIVO</a:t>
                  </a:r>
                </a:p>
              </p:txBody>
            </p:sp>
          </p:grpSp>
          <p:grpSp>
            <p:nvGrpSpPr>
              <p:cNvPr id="60" name="Group 175"/>
              <p:cNvGrpSpPr/>
              <p:nvPr/>
            </p:nvGrpSpPr>
            <p:grpSpPr>
              <a:xfrm>
                <a:off x="2867828" y="1724828"/>
                <a:ext cx="3408344" cy="3408344"/>
                <a:chOff x="2867828" y="1724828"/>
                <a:chExt cx="3408344" cy="3408344"/>
              </a:xfrm>
            </p:grpSpPr>
            <p:sp>
              <p:nvSpPr>
                <p:cNvPr id="70" name="ArcArrow"/>
                <p:cNvSpPr/>
                <p:nvPr/>
              </p:nvSpPr>
              <p:spPr>
                <a:xfrm>
                  <a:off x="2867828" y="1724828"/>
                  <a:ext cx="3408344" cy="3408344"/>
                </a:xfrm>
                <a:custGeom>
                  <a:avLst/>
                  <a:gdLst/>
                  <a:ahLst/>
                  <a:cxnLst/>
                  <a:rect l="0" t="0" r="0" b="0"/>
                  <a:pathLst>
                    <a:path w="3408344" h="3408344">
                      <a:moveTo>
                        <a:pt x="3133411" y="2632330"/>
                      </a:moveTo>
                      <a:cubicBezTo>
                        <a:pt x="2844766" y="3076202"/>
                        <a:pt x="2355032" y="3377074"/>
                        <a:pt x="1793361" y="3406008"/>
                      </a:cubicBezTo>
                      <a:lnTo>
                        <a:pt x="1735551" y="2302922"/>
                      </a:lnTo>
                      <a:cubicBezTo>
                        <a:pt x="1933242" y="2292698"/>
                        <a:pt x="2105498" y="2186846"/>
                        <a:pt x="2207015" y="2030722"/>
                      </a:cubicBezTo>
                      <a:lnTo>
                        <a:pt x="3133411" y="2632330"/>
                      </a:lnTo>
                      <a:close/>
                    </a:path>
                  </a:pathLst>
                </a:custGeom>
                <a:solidFill>
                  <a:srgbClr val="DD7195"/>
                </a:solidFill>
                <a:ln w="7600" cap="flat">
                  <a:solidFill>
                    <a:srgbClr val="DD7195"/>
                  </a:solidFill>
                  <a:bevel/>
                </a:ln>
              </p:spPr>
            </p:sp>
            <p:sp>
              <p:nvSpPr>
                <p:cNvPr id="71" name="Text 176"/>
                <p:cNvSpPr txBox="1"/>
                <p:nvPr/>
              </p:nvSpPr>
              <p:spPr>
                <a:xfrm rot="19800000">
                  <a:off x="4594230" y="4230599"/>
                  <a:ext cx="1120718" cy="369310"/>
                </a:xfrm>
                <a:prstGeom prst="rect">
                  <a:avLst/>
                </a:prstGeom>
                <a:noFill/>
              </p:spPr>
              <p:txBody>
                <a:bodyPr wrap="square" lIns="3000" rIns="3000" rtlCol="0" anchor="ctr"/>
                <a:lstStyle/>
                <a:p>
                  <a:pPr algn="ctr">
                    <a:lnSpc>
                      <a:spcPct val="100000"/>
                    </a:lnSpc>
                    <a:spcBef>
                      <a:spcPts val="3000"/>
                    </a:spcBef>
                    <a:spcAft>
                      <a:spcPts val="3000"/>
                    </a:spcAft>
                  </a:pPr>
                  <a:r>
                    <a:rPr lang="pt-BR" sz="1200" b="1" dirty="0" smtClean="0">
                      <a:solidFill>
                        <a:srgbClr val="FFFFFF"/>
                      </a:solidFill>
                      <a:latin typeface="Arial" pitchFamily="34" charset="0"/>
                      <a:cs typeface="Arial" pitchFamily="34" charset="0"/>
                    </a:rPr>
                    <a:t>SUPORTE</a:t>
                  </a:r>
                  <a:endParaRPr sz="1200" b="1">
                    <a:solidFill>
                      <a:srgbClr val="FFFFFF"/>
                    </a:solidFill>
                    <a:latin typeface="Arial" pitchFamily="34" charset="0"/>
                    <a:cs typeface="Arial" pitchFamily="34" charset="0"/>
                  </a:endParaRPr>
                </a:p>
              </p:txBody>
            </p:sp>
          </p:grpSp>
          <p:grpSp>
            <p:nvGrpSpPr>
              <p:cNvPr id="61" name="Group 177"/>
              <p:cNvGrpSpPr/>
              <p:nvPr/>
            </p:nvGrpSpPr>
            <p:grpSpPr>
              <a:xfrm>
                <a:off x="2867828" y="1724828"/>
                <a:ext cx="3408344" cy="3408344"/>
                <a:chOff x="2867828" y="1724828"/>
                <a:chExt cx="3408344" cy="3408344"/>
              </a:xfrm>
            </p:grpSpPr>
            <p:sp>
              <p:nvSpPr>
                <p:cNvPr id="68" name="ArcArrow"/>
                <p:cNvSpPr/>
                <p:nvPr/>
              </p:nvSpPr>
              <p:spPr>
                <a:xfrm>
                  <a:off x="2867828" y="1724828"/>
                  <a:ext cx="3408344" cy="3408344"/>
                </a:xfrm>
                <a:custGeom>
                  <a:avLst/>
                  <a:gdLst/>
                  <a:ahLst/>
                  <a:cxnLst/>
                  <a:rect l="0" t="0" r="0" b="0"/>
                  <a:pathLst>
                    <a:path w="3408344" h="3408344">
                      <a:moveTo>
                        <a:pt x="1614982" y="3406008"/>
                      </a:moveTo>
                      <a:cubicBezTo>
                        <a:pt x="1053084" y="3376947"/>
                        <a:pt x="563476" y="3076084"/>
                        <a:pt x="274933" y="2632330"/>
                      </a:cubicBezTo>
                      <a:lnTo>
                        <a:pt x="1201328" y="2030722"/>
                      </a:lnTo>
                      <a:cubicBezTo>
                        <a:pt x="1302881" y="2186888"/>
                        <a:pt x="1475182" y="2292742"/>
                        <a:pt x="1672793" y="2302922"/>
                      </a:cubicBezTo>
                      <a:lnTo>
                        <a:pt x="1614982" y="3406008"/>
                      </a:lnTo>
                      <a:close/>
                    </a:path>
                  </a:pathLst>
                </a:custGeom>
                <a:solidFill>
                  <a:srgbClr val="3498DB"/>
                </a:solidFill>
                <a:ln w="7600" cap="flat">
                  <a:solidFill>
                    <a:srgbClr val="3498DB"/>
                  </a:solidFill>
                  <a:bevel/>
                </a:ln>
              </p:spPr>
            </p:sp>
            <p:sp>
              <p:nvSpPr>
                <p:cNvPr id="69" name="Text 178"/>
                <p:cNvSpPr txBox="1"/>
                <p:nvPr/>
              </p:nvSpPr>
              <p:spPr>
                <a:xfrm rot="1800000">
                  <a:off x="3515247" y="4259685"/>
                  <a:ext cx="941356" cy="394151"/>
                </a:xfrm>
                <a:prstGeom prst="rect">
                  <a:avLst/>
                </a:prstGeom>
                <a:noFill/>
              </p:spPr>
              <p:txBody>
                <a:bodyPr wrap="square" lIns="3000" rIns="3000" rtlCol="0" anchor="ctr"/>
                <a:lstStyle/>
                <a:p>
                  <a:pPr algn="ctr">
                    <a:lnSpc>
                      <a:spcPct val="100000"/>
                    </a:lnSpc>
                    <a:spcBef>
                      <a:spcPts val="3000"/>
                    </a:spcBef>
                    <a:spcAft>
                      <a:spcPts val="3000"/>
                    </a:spcAft>
                  </a:pPr>
                  <a:r>
                    <a:rPr sz="1200" b="1">
                      <a:solidFill>
                        <a:srgbClr val="FFFFFF"/>
                      </a:solidFill>
                      <a:latin typeface="Arial" pitchFamily="34" charset="0"/>
                      <a:cs typeface="Arial" pitchFamily="34" charset="0"/>
                    </a:rPr>
                    <a:t>DÚVIDAS</a:t>
                  </a:r>
                </a:p>
              </p:txBody>
            </p:sp>
          </p:grpSp>
          <p:grpSp>
            <p:nvGrpSpPr>
              <p:cNvPr id="62" name="Group 179"/>
              <p:cNvGrpSpPr/>
              <p:nvPr/>
            </p:nvGrpSpPr>
            <p:grpSpPr>
              <a:xfrm>
                <a:off x="2867828" y="1724828"/>
                <a:ext cx="3408344" cy="3408344"/>
                <a:chOff x="2867828" y="1724828"/>
                <a:chExt cx="3408344" cy="3408344"/>
              </a:xfrm>
            </p:grpSpPr>
            <p:sp>
              <p:nvSpPr>
                <p:cNvPr id="66" name="ArcArrow"/>
                <p:cNvSpPr/>
                <p:nvPr/>
              </p:nvSpPr>
              <p:spPr>
                <a:xfrm>
                  <a:off x="2867828" y="1724828"/>
                  <a:ext cx="3408344" cy="3408344"/>
                </a:xfrm>
                <a:custGeom>
                  <a:avLst/>
                  <a:gdLst/>
                  <a:ahLst/>
                  <a:cxnLst/>
                  <a:rect l="0" t="0" r="0" b="0"/>
                  <a:pathLst>
                    <a:path w="3408344" h="3408344">
                      <a:moveTo>
                        <a:pt x="185744" y="2477850"/>
                      </a:moveTo>
                      <a:cubicBezTo>
                        <a:pt x="66885" y="2245881"/>
                        <a:pt x="0" y="1982837"/>
                        <a:pt x="0" y="1704172"/>
                      </a:cubicBezTo>
                      <a:cubicBezTo>
                        <a:pt x="0" y="1425450"/>
                        <a:pt x="66912" y="1162356"/>
                        <a:pt x="185744" y="930494"/>
                      </a:cubicBezTo>
                      <a:lnTo>
                        <a:pt x="1169949" y="1431972"/>
                      </a:lnTo>
                      <a:cubicBezTo>
                        <a:pt x="1128132" y="1513584"/>
                        <a:pt x="1104600" y="1606130"/>
                        <a:pt x="1104600" y="1704172"/>
                      </a:cubicBezTo>
                      <a:cubicBezTo>
                        <a:pt x="1104600" y="1802234"/>
                        <a:pt x="1128141" y="1894797"/>
                        <a:pt x="1169949" y="1976372"/>
                      </a:cubicBezTo>
                      <a:lnTo>
                        <a:pt x="185744" y="2477850"/>
                      </a:lnTo>
                      <a:close/>
                    </a:path>
                  </a:pathLst>
                </a:custGeom>
                <a:solidFill>
                  <a:srgbClr val="1BBC9D"/>
                </a:solidFill>
                <a:ln w="7600" cap="flat">
                  <a:solidFill>
                    <a:srgbClr val="1BBC9D"/>
                  </a:solidFill>
                  <a:bevel/>
                </a:ln>
              </p:spPr>
            </p:sp>
            <p:sp>
              <p:nvSpPr>
                <p:cNvPr id="67" name="Text 180"/>
                <p:cNvSpPr txBox="1"/>
                <p:nvPr/>
              </p:nvSpPr>
              <p:spPr>
                <a:xfrm rot="5400000">
                  <a:off x="2910200" y="3211834"/>
                  <a:ext cx="1009621" cy="461099"/>
                </a:xfrm>
                <a:prstGeom prst="rect">
                  <a:avLst/>
                </a:prstGeom>
                <a:noFill/>
              </p:spPr>
              <p:txBody>
                <a:bodyPr wrap="square" lIns="3000" rIns="3000" rtlCol="0" anchor="ctr"/>
                <a:lstStyle/>
                <a:p>
                  <a:pPr algn="ctr">
                    <a:lnSpc>
                      <a:spcPct val="100000"/>
                    </a:lnSpc>
                    <a:spcBef>
                      <a:spcPts val="3000"/>
                    </a:spcBef>
                    <a:spcAft>
                      <a:spcPts val="3000"/>
                    </a:spcAft>
                  </a:pPr>
                  <a:r>
                    <a:rPr sz="1200" b="1">
                      <a:solidFill>
                        <a:srgbClr val="FFFFFF"/>
                      </a:solidFill>
                      <a:latin typeface="Arial" pitchFamily="34" charset="0"/>
                      <a:cs typeface="Arial" pitchFamily="34" charset="0"/>
                    </a:rPr>
                    <a:t>VALORES</a:t>
                  </a:r>
                </a:p>
              </p:txBody>
            </p:sp>
          </p:grpSp>
          <p:grpSp>
            <p:nvGrpSpPr>
              <p:cNvPr id="63" name="Group 181"/>
              <p:cNvGrpSpPr/>
              <p:nvPr/>
            </p:nvGrpSpPr>
            <p:grpSpPr>
              <a:xfrm>
                <a:off x="2867828" y="1724828"/>
                <a:ext cx="3408344" cy="3408344"/>
                <a:chOff x="2867828" y="1724828"/>
                <a:chExt cx="3408344" cy="3408344"/>
              </a:xfrm>
            </p:grpSpPr>
            <p:sp>
              <p:nvSpPr>
                <p:cNvPr id="64" name="ArcArrow"/>
                <p:cNvSpPr/>
                <p:nvPr/>
              </p:nvSpPr>
              <p:spPr>
                <a:xfrm>
                  <a:off x="2867828" y="1724828"/>
                  <a:ext cx="3408344" cy="3408344"/>
                </a:xfrm>
                <a:custGeom>
                  <a:avLst/>
                  <a:gdLst/>
                  <a:ahLst/>
                  <a:cxnLst/>
                  <a:rect l="0" t="0" r="0" b="0"/>
                  <a:pathLst>
                    <a:path w="3408344" h="3408344">
                      <a:moveTo>
                        <a:pt x="274933" y="776013"/>
                      </a:moveTo>
                      <a:cubicBezTo>
                        <a:pt x="563578" y="332142"/>
                        <a:pt x="1053312" y="31270"/>
                        <a:pt x="1614982" y="2336"/>
                      </a:cubicBezTo>
                      <a:lnTo>
                        <a:pt x="1672793" y="1105421"/>
                      </a:lnTo>
                      <a:cubicBezTo>
                        <a:pt x="1475102" y="1115646"/>
                        <a:pt x="1302845" y="1221497"/>
                        <a:pt x="1201328" y="1377622"/>
                      </a:cubicBezTo>
                      <a:lnTo>
                        <a:pt x="274933" y="776013"/>
                      </a:lnTo>
                      <a:close/>
                    </a:path>
                  </a:pathLst>
                </a:custGeom>
                <a:solidFill>
                  <a:srgbClr val="2DA2BF"/>
                </a:solidFill>
                <a:ln w="7600" cap="flat">
                  <a:solidFill>
                    <a:srgbClr val="2DA2BF"/>
                  </a:solidFill>
                  <a:bevel/>
                </a:ln>
              </p:spPr>
            </p:sp>
            <p:sp>
              <p:nvSpPr>
                <p:cNvPr id="65" name="Text 182"/>
                <p:cNvSpPr txBox="1"/>
                <p:nvPr/>
              </p:nvSpPr>
              <p:spPr>
                <a:xfrm rot="-1800000">
                  <a:off x="3565602" y="2397646"/>
                  <a:ext cx="927200" cy="182400"/>
                </a:xfrm>
                <a:prstGeom prst="rect">
                  <a:avLst/>
                </a:prstGeom>
                <a:noFill/>
              </p:spPr>
              <p:txBody>
                <a:bodyPr wrap="square" lIns="3000" rIns="3000" rtlCol="0" anchor="ctr"/>
                <a:lstStyle/>
                <a:p>
                  <a:pPr algn="ctr">
                    <a:lnSpc>
                      <a:spcPct val="100000"/>
                    </a:lnSpc>
                    <a:spcBef>
                      <a:spcPts val="3000"/>
                    </a:spcBef>
                    <a:spcAft>
                      <a:spcPts val="3000"/>
                    </a:spcAft>
                  </a:pPr>
                  <a:r>
                    <a:rPr lang="pt-BR" sz="1200" b="1" dirty="0" smtClean="0">
                      <a:solidFill>
                        <a:srgbClr val="FFFFFF"/>
                      </a:solidFill>
                      <a:latin typeface="Arial" pitchFamily="34" charset="0"/>
                      <a:cs typeface="Arial" pitchFamily="34" charset="0"/>
                    </a:rPr>
                    <a:t>IDEIAS</a:t>
                  </a:r>
                  <a:endParaRPr sz="1200" b="1">
                    <a:solidFill>
                      <a:srgbClr val="FFFFFF"/>
                    </a:solidFill>
                    <a:latin typeface="Arial" pitchFamily="34" charset="0"/>
                    <a:cs typeface="Arial" pitchFamily="34" charset="0"/>
                  </a:endParaRPr>
                </a:p>
              </p:txBody>
            </p:sp>
          </p:grpSp>
        </p:grpSp>
        <p:grpSp>
          <p:nvGrpSpPr>
            <p:cNvPr id="37" name="Group 183"/>
            <p:cNvGrpSpPr/>
            <p:nvPr/>
          </p:nvGrpSpPr>
          <p:grpSpPr>
            <a:xfrm>
              <a:off x="2370432" y="1227432"/>
              <a:ext cx="4403136" cy="4403136"/>
              <a:chOff x="2370432" y="1227432"/>
              <a:chExt cx="4403136" cy="4403136"/>
            </a:xfrm>
          </p:grpSpPr>
          <p:sp>
            <p:nvSpPr>
              <p:cNvPr id="56" name="ArcArrow"/>
              <p:cNvSpPr/>
              <p:nvPr/>
            </p:nvSpPr>
            <p:spPr>
              <a:xfrm>
                <a:off x="2370432" y="1227432"/>
                <a:ext cx="4403136" cy="4403136"/>
              </a:xfrm>
              <a:custGeom>
                <a:avLst/>
                <a:gdLst/>
                <a:ahLst/>
                <a:cxnLst/>
                <a:rect l="0" t="0" r="0" b="0"/>
                <a:pathLst>
                  <a:path w="4403136" h="4403136">
                    <a:moveTo>
                      <a:pt x="2431696" y="12060"/>
                    </a:moveTo>
                    <a:cubicBezTo>
                      <a:pt x="3069203" y="78350"/>
                      <a:pt x="3625177" y="416057"/>
                      <a:pt x="3982674" y="907519"/>
                    </a:cubicBezTo>
                    <a:lnTo>
                      <a:pt x="3662075" y="1140448"/>
                    </a:lnTo>
                    <a:cubicBezTo>
                      <a:pt x="3368804" y="737297"/>
                      <a:pt x="2912703" y="460338"/>
                      <a:pt x="2390272" y="406172"/>
                    </a:cubicBezTo>
                    <a:lnTo>
                      <a:pt x="2431696" y="12060"/>
                    </a:lnTo>
                    <a:close/>
                  </a:path>
                </a:pathLst>
              </a:custGeom>
              <a:solidFill>
                <a:srgbClr val="EE7C31"/>
              </a:solidFill>
              <a:ln w="7600" cap="flat">
                <a:solidFill>
                  <a:srgbClr val="EE7C31"/>
                </a:solidFill>
                <a:bevel/>
              </a:ln>
            </p:spPr>
          </p:sp>
          <p:sp>
            <p:nvSpPr>
              <p:cNvPr id="57" name="Text 184"/>
              <p:cNvSpPr txBox="1"/>
              <p:nvPr/>
            </p:nvSpPr>
            <p:spPr>
              <a:xfrm rot="1800000">
                <a:off x="4604837" y="1810410"/>
                <a:ext cx="1601750" cy="350583"/>
              </a:xfrm>
              <a:prstGeom prst="rect">
                <a:avLst/>
              </a:prstGeom>
              <a:noFill/>
            </p:spPr>
            <p:txBody>
              <a:bodyPr wrap="square" lIns="3000" rIns="3000" rtlCol="0" anchor="ctr">
                <a:prstTxWarp prst="textArchUp">
                  <a:avLst/>
                </a:prstTxWarp>
              </a:bodyPr>
              <a:lstStyle/>
              <a:p>
                <a:pPr algn="ctr">
                  <a:lnSpc>
                    <a:spcPct val="100000"/>
                  </a:lnSpc>
                  <a:spcBef>
                    <a:spcPts val="3000"/>
                  </a:spcBef>
                  <a:spcAft>
                    <a:spcPts val="3000"/>
                  </a:spcAft>
                </a:pPr>
                <a:r>
                  <a:rPr lang="pt-BR" sz="1200" b="1" dirty="0" smtClean="0">
                    <a:solidFill>
                      <a:srgbClr val="FFFFFF"/>
                    </a:solidFill>
                    <a:latin typeface="Arial" pitchFamily="34" charset="0"/>
                    <a:cs typeface="Arial" pitchFamily="34" charset="0"/>
                  </a:rPr>
                  <a:t>CONHECIMENTO</a:t>
                </a:r>
                <a:endParaRPr sz="1200" b="1">
                  <a:solidFill>
                    <a:srgbClr val="FFFFFF"/>
                  </a:solidFill>
                  <a:latin typeface="Arial" pitchFamily="34" charset="0"/>
                  <a:cs typeface="Arial" pitchFamily="34" charset="0"/>
                </a:endParaRPr>
              </a:p>
            </p:txBody>
          </p:sp>
        </p:grpSp>
        <p:grpSp>
          <p:nvGrpSpPr>
            <p:cNvPr id="38" name="Group 185"/>
            <p:cNvGrpSpPr/>
            <p:nvPr/>
          </p:nvGrpSpPr>
          <p:grpSpPr>
            <a:xfrm>
              <a:off x="2370432" y="1227432"/>
              <a:ext cx="4403136" cy="4403136"/>
              <a:chOff x="2370432" y="1227432"/>
              <a:chExt cx="4403136" cy="4403136"/>
            </a:xfrm>
          </p:grpSpPr>
          <p:sp>
            <p:nvSpPr>
              <p:cNvPr id="54" name="ArcArrow"/>
              <p:cNvSpPr/>
              <p:nvPr/>
            </p:nvSpPr>
            <p:spPr>
              <a:xfrm>
                <a:off x="2370432" y="1227432"/>
                <a:ext cx="4403136" cy="4403136"/>
              </a:xfrm>
              <a:custGeom>
                <a:avLst/>
                <a:gdLst/>
                <a:ahLst/>
                <a:cxnLst/>
                <a:rect l="0" t="0" r="0" b="0"/>
                <a:pathLst>
                  <a:path w="4403136" h="4403136">
                    <a:moveTo>
                      <a:pt x="4212802" y="1306113"/>
                    </a:moveTo>
                    <a:cubicBezTo>
                      <a:pt x="4335277" y="1579358"/>
                      <a:pt x="4403136" y="1882539"/>
                      <a:pt x="4403136" y="2201568"/>
                    </a:cubicBezTo>
                    <a:cubicBezTo>
                      <a:pt x="4403136" y="2520699"/>
                      <a:pt x="4335234" y="2823970"/>
                      <a:pt x="4212800" y="3097026"/>
                    </a:cubicBezTo>
                    <a:lnTo>
                      <a:pt x="3850776" y="2935842"/>
                    </a:lnTo>
                    <a:cubicBezTo>
                      <a:pt x="3951210" y="2711780"/>
                      <a:pt x="4006854" y="2463172"/>
                      <a:pt x="4006854" y="2201568"/>
                    </a:cubicBezTo>
                    <a:cubicBezTo>
                      <a:pt x="4006854" y="1939881"/>
                      <a:pt x="3951174" y="1691198"/>
                      <a:pt x="3850779" y="1467292"/>
                    </a:cubicBezTo>
                    <a:lnTo>
                      <a:pt x="4212802" y="1306113"/>
                    </a:lnTo>
                    <a:close/>
                  </a:path>
                </a:pathLst>
              </a:custGeom>
              <a:solidFill>
                <a:srgbClr val="FFAF00"/>
              </a:solidFill>
              <a:ln w="7600" cap="flat">
                <a:solidFill>
                  <a:srgbClr val="FFAF00"/>
                </a:solidFill>
                <a:bevel/>
              </a:ln>
            </p:spPr>
          </p:sp>
          <p:sp>
            <p:nvSpPr>
              <p:cNvPr id="55" name="Text 186"/>
              <p:cNvSpPr txBox="1"/>
              <p:nvPr/>
            </p:nvSpPr>
            <p:spPr>
              <a:xfrm rot="16200000">
                <a:off x="5489173" y="3098347"/>
                <a:ext cx="1804572" cy="383858"/>
              </a:xfrm>
              <a:prstGeom prst="rect">
                <a:avLst/>
              </a:prstGeom>
              <a:noFill/>
            </p:spPr>
            <p:txBody>
              <a:bodyPr wrap="square" lIns="3000" rIns="3000" rtlCol="0" anchor="ctr">
                <a:prstTxWarp prst="textArchDown">
                  <a:avLst/>
                </a:prstTxWarp>
              </a:bodyPr>
              <a:lstStyle/>
              <a:p>
                <a:pPr algn="l"/>
                <a:r>
                  <a:rPr sz="1200" b="1">
                    <a:solidFill>
                      <a:srgbClr val="FFFFFF"/>
                    </a:solidFill>
                    <a:latin typeface="Arial" pitchFamily="34" charset="0"/>
                    <a:cs typeface="Arial" pitchFamily="34" charset="0"/>
                  </a:rPr>
                  <a:t>PERSONALIZAÇÃO</a:t>
                </a:r>
              </a:p>
            </p:txBody>
          </p:sp>
        </p:grpSp>
        <p:grpSp>
          <p:nvGrpSpPr>
            <p:cNvPr id="41" name="Group 187"/>
            <p:cNvGrpSpPr/>
            <p:nvPr/>
          </p:nvGrpSpPr>
          <p:grpSpPr>
            <a:xfrm>
              <a:off x="2370432" y="1227432"/>
              <a:ext cx="4403136" cy="4403136"/>
              <a:chOff x="2370432" y="1227432"/>
              <a:chExt cx="4403136" cy="4403136"/>
            </a:xfrm>
          </p:grpSpPr>
          <p:sp>
            <p:nvSpPr>
              <p:cNvPr id="52" name="ArcArrow"/>
              <p:cNvSpPr/>
              <p:nvPr/>
            </p:nvSpPr>
            <p:spPr>
              <a:xfrm>
                <a:off x="2370432" y="1227432"/>
                <a:ext cx="4403136" cy="4403136"/>
              </a:xfrm>
              <a:custGeom>
                <a:avLst/>
                <a:gdLst/>
                <a:ahLst/>
                <a:cxnLst/>
                <a:rect l="0" t="0" r="0" b="0"/>
                <a:pathLst>
                  <a:path w="4403136" h="4403136">
                    <a:moveTo>
                      <a:pt x="3982674" y="3495620"/>
                    </a:moveTo>
                    <a:cubicBezTo>
                      <a:pt x="3625026" y="3987264"/>
                      <a:pt x="3068806" y="4325019"/>
                      <a:pt x="2431695" y="4391076"/>
                    </a:cubicBezTo>
                    <a:lnTo>
                      <a:pt x="2390268" y="3996962"/>
                    </a:lnTo>
                    <a:cubicBezTo>
                      <a:pt x="2913029" y="3942607"/>
                      <a:pt x="3368928" y="3665687"/>
                      <a:pt x="3662075" y="3262688"/>
                    </a:cubicBezTo>
                    <a:lnTo>
                      <a:pt x="3982674" y="3495620"/>
                    </a:lnTo>
                    <a:close/>
                  </a:path>
                </a:pathLst>
              </a:custGeom>
              <a:solidFill>
                <a:srgbClr val="DD7195"/>
              </a:solidFill>
              <a:ln w="7600" cap="flat">
                <a:solidFill>
                  <a:srgbClr val="DD7195"/>
                </a:solidFill>
                <a:bevel/>
              </a:ln>
            </p:spPr>
          </p:sp>
          <p:sp>
            <p:nvSpPr>
              <p:cNvPr id="53" name="Text 188"/>
              <p:cNvSpPr txBox="1"/>
              <p:nvPr/>
            </p:nvSpPr>
            <p:spPr>
              <a:xfrm rot="19800000">
                <a:off x="4688335" y="4811694"/>
                <a:ext cx="1721791" cy="511851"/>
              </a:xfrm>
              <a:prstGeom prst="rect">
                <a:avLst/>
              </a:prstGeom>
              <a:noFill/>
            </p:spPr>
            <p:txBody>
              <a:bodyPr wrap="square" lIns="3000" rIns="3000" rtlCol="0" anchor="ctr">
                <a:prstTxWarp prst="textArchDown">
                  <a:avLst/>
                </a:prstTxWarp>
              </a:bodyPr>
              <a:lstStyle/>
              <a:p>
                <a:pPr algn="ctr">
                  <a:lnSpc>
                    <a:spcPct val="100000"/>
                  </a:lnSpc>
                  <a:spcBef>
                    <a:spcPts val="3000"/>
                  </a:spcBef>
                  <a:spcAft>
                    <a:spcPts val="3000"/>
                  </a:spcAft>
                </a:pPr>
                <a:r>
                  <a:rPr sz="1200" b="1" smtClean="0">
                    <a:solidFill>
                      <a:srgbClr val="FFFFFF"/>
                    </a:solidFill>
                    <a:latin typeface="Arial" pitchFamily="34" charset="0"/>
                    <a:cs typeface="Arial" pitchFamily="34" charset="0"/>
                  </a:rPr>
                  <a:t>DIRECIONAMENTO</a:t>
                </a:r>
                <a:endParaRPr sz="1200" b="1">
                  <a:solidFill>
                    <a:srgbClr val="FFFFFF"/>
                  </a:solidFill>
                  <a:latin typeface="Arial" pitchFamily="34" charset="0"/>
                  <a:cs typeface="Arial" pitchFamily="34" charset="0"/>
                </a:endParaRPr>
              </a:p>
            </p:txBody>
          </p:sp>
        </p:grpSp>
        <p:grpSp>
          <p:nvGrpSpPr>
            <p:cNvPr id="42" name="Group 189"/>
            <p:cNvGrpSpPr/>
            <p:nvPr/>
          </p:nvGrpSpPr>
          <p:grpSpPr>
            <a:xfrm>
              <a:off x="2370432" y="1227432"/>
              <a:ext cx="4403136" cy="4403136"/>
              <a:chOff x="2370432" y="1227432"/>
              <a:chExt cx="4403136" cy="4403136"/>
            </a:xfrm>
          </p:grpSpPr>
          <p:sp>
            <p:nvSpPr>
              <p:cNvPr id="50" name="ArcArrow"/>
              <p:cNvSpPr/>
              <p:nvPr/>
            </p:nvSpPr>
            <p:spPr>
              <a:xfrm>
                <a:off x="2370432" y="1227432"/>
                <a:ext cx="4403136" cy="4403136"/>
              </a:xfrm>
              <a:custGeom>
                <a:avLst/>
                <a:gdLst/>
                <a:ahLst/>
                <a:cxnLst/>
                <a:rect l="0" t="0" r="0" b="0"/>
                <a:pathLst>
                  <a:path w="4403136" h="4403136">
                    <a:moveTo>
                      <a:pt x="1971440" y="4391075"/>
                    </a:moveTo>
                    <a:cubicBezTo>
                      <a:pt x="1333933" y="4324786"/>
                      <a:pt x="777959" y="3987079"/>
                      <a:pt x="420462" y="3495617"/>
                    </a:cubicBezTo>
                    <a:lnTo>
                      <a:pt x="741061" y="3262688"/>
                    </a:lnTo>
                    <a:cubicBezTo>
                      <a:pt x="1034332" y="3665839"/>
                      <a:pt x="1490433" y="3942798"/>
                      <a:pt x="2012864" y="3996964"/>
                    </a:cubicBezTo>
                    <a:lnTo>
                      <a:pt x="1971440" y="4391075"/>
                    </a:lnTo>
                    <a:close/>
                  </a:path>
                </a:pathLst>
              </a:custGeom>
              <a:solidFill>
                <a:srgbClr val="3498DB"/>
              </a:solidFill>
              <a:ln w="7600" cap="flat">
                <a:solidFill>
                  <a:srgbClr val="3498DB"/>
                </a:solidFill>
                <a:bevel/>
              </a:ln>
            </p:spPr>
          </p:sp>
          <p:sp>
            <p:nvSpPr>
              <p:cNvPr id="51" name="Text 190"/>
              <p:cNvSpPr txBox="1"/>
              <p:nvPr/>
            </p:nvSpPr>
            <p:spPr>
              <a:xfrm rot="1800000">
                <a:off x="2909183" y="4896125"/>
                <a:ext cx="1395110" cy="412598"/>
              </a:xfrm>
              <a:prstGeom prst="rect">
                <a:avLst/>
              </a:prstGeom>
              <a:noFill/>
            </p:spPr>
            <p:txBody>
              <a:bodyPr wrap="square" lIns="3000" rIns="3000" rtlCol="0" anchor="ctr">
                <a:prstTxWarp prst="textArchDown">
                  <a:avLst/>
                </a:prstTxWarp>
              </a:bodyPr>
              <a:lstStyle/>
              <a:p>
                <a:pPr algn="ctr">
                  <a:lnSpc>
                    <a:spcPct val="100000"/>
                  </a:lnSpc>
                  <a:spcBef>
                    <a:spcPts val="3000"/>
                  </a:spcBef>
                  <a:spcAft>
                    <a:spcPts val="3000"/>
                  </a:spcAft>
                </a:pPr>
                <a:r>
                  <a:rPr lang="pt-BR" sz="1200" b="1" dirty="0" smtClean="0">
                    <a:solidFill>
                      <a:srgbClr val="FFFFFF"/>
                    </a:solidFill>
                    <a:latin typeface="Arial" pitchFamily="34" charset="0"/>
                    <a:cs typeface="Arial" pitchFamily="34" charset="0"/>
                  </a:rPr>
                  <a:t>ORIENTAÇÃO</a:t>
                </a:r>
                <a:endParaRPr sz="1200" b="1">
                  <a:solidFill>
                    <a:srgbClr val="FFFFFF"/>
                  </a:solidFill>
                  <a:latin typeface="Arial" pitchFamily="34" charset="0"/>
                  <a:cs typeface="Arial" pitchFamily="34" charset="0"/>
                </a:endParaRPr>
              </a:p>
            </p:txBody>
          </p:sp>
        </p:grpSp>
        <p:grpSp>
          <p:nvGrpSpPr>
            <p:cNvPr id="43" name="Group 191"/>
            <p:cNvGrpSpPr/>
            <p:nvPr/>
          </p:nvGrpSpPr>
          <p:grpSpPr>
            <a:xfrm>
              <a:off x="2370432" y="1227432"/>
              <a:ext cx="4403136" cy="4403136"/>
              <a:chOff x="2370432" y="1227432"/>
              <a:chExt cx="4403136" cy="4403136"/>
            </a:xfrm>
          </p:grpSpPr>
          <p:sp>
            <p:nvSpPr>
              <p:cNvPr id="48" name="ArcArrow"/>
              <p:cNvSpPr/>
              <p:nvPr/>
            </p:nvSpPr>
            <p:spPr>
              <a:xfrm>
                <a:off x="2370432" y="1227432"/>
                <a:ext cx="4403136" cy="4403136"/>
              </a:xfrm>
              <a:custGeom>
                <a:avLst/>
                <a:gdLst/>
                <a:ahLst/>
                <a:cxnLst/>
                <a:rect l="0" t="0" r="0" b="0"/>
                <a:pathLst>
                  <a:path w="4403136" h="4403136">
                    <a:moveTo>
                      <a:pt x="190336" y="3097023"/>
                    </a:moveTo>
                    <a:cubicBezTo>
                      <a:pt x="67859" y="2823778"/>
                      <a:pt x="0" y="2520597"/>
                      <a:pt x="0" y="2201568"/>
                    </a:cubicBezTo>
                    <a:cubicBezTo>
                      <a:pt x="0" y="1882437"/>
                      <a:pt x="67902" y="1579166"/>
                      <a:pt x="190336" y="1306110"/>
                    </a:cubicBezTo>
                    <a:lnTo>
                      <a:pt x="552357" y="1467294"/>
                    </a:lnTo>
                    <a:cubicBezTo>
                      <a:pt x="451926" y="1691356"/>
                      <a:pt x="396282" y="1939964"/>
                      <a:pt x="396282" y="2201568"/>
                    </a:cubicBezTo>
                    <a:cubicBezTo>
                      <a:pt x="396282" y="2463255"/>
                      <a:pt x="451962" y="2711938"/>
                      <a:pt x="552357" y="2935844"/>
                    </a:cubicBezTo>
                    <a:lnTo>
                      <a:pt x="190336" y="3097023"/>
                    </a:lnTo>
                    <a:close/>
                  </a:path>
                </a:pathLst>
              </a:custGeom>
              <a:solidFill>
                <a:srgbClr val="1BBC9D"/>
              </a:solidFill>
              <a:ln w="7600" cap="flat">
                <a:solidFill>
                  <a:srgbClr val="1BBC9D"/>
                </a:solidFill>
                <a:bevel/>
              </a:ln>
            </p:spPr>
          </p:sp>
          <p:sp>
            <p:nvSpPr>
              <p:cNvPr id="49" name="Text 192"/>
              <p:cNvSpPr txBox="1"/>
              <p:nvPr/>
            </p:nvSpPr>
            <p:spPr>
              <a:xfrm rot="5400000">
                <a:off x="1832977" y="3224397"/>
                <a:ext cx="1602708" cy="403617"/>
              </a:xfrm>
              <a:prstGeom prst="rect">
                <a:avLst/>
              </a:prstGeom>
              <a:noFill/>
            </p:spPr>
            <p:txBody>
              <a:bodyPr wrap="square" lIns="3000" rIns="3000" rtlCol="0" anchor="ctr">
                <a:prstTxWarp prst="textArchDown">
                  <a:avLst/>
                </a:prstTxWarp>
              </a:bodyPr>
              <a:lstStyle/>
              <a:p>
                <a:pPr algn="ctr">
                  <a:lnSpc>
                    <a:spcPct val="100000"/>
                  </a:lnSpc>
                  <a:spcBef>
                    <a:spcPts val="3000"/>
                  </a:spcBef>
                  <a:spcAft>
                    <a:spcPts val="3000"/>
                  </a:spcAft>
                </a:pPr>
                <a:r>
                  <a:rPr sz="1200" b="1">
                    <a:solidFill>
                      <a:srgbClr val="FFFFFF"/>
                    </a:solidFill>
                    <a:latin typeface="Arial" pitchFamily="34" charset="0"/>
                    <a:cs typeface="Arial" pitchFamily="34" charset="0"/>
                  </a:rPr>
                  <a:t>PERSPECTIVAS</a:t>
                </a:r>
              </a:p>
            </p:txBody>
          </p:sp>
        </p:grpSp>
        <p:grpSp>
          <p:nvGrpSpPr>
            <p:cNvPr id="44" name="Group 193"/>
            <p:cNvGrpSpPr/>
            <p:nvPr/>
          </p:nvGrpSpPr>
          <p:grpSpPr>
            <a:xfrm>
              <a:off x="2370432" y="1227432"/>
              <a:ext cx="4403136" cy="4403136"/>
              <a:chOff x="2370432" y="1227432"/>
              <a:chExt cx="4403136" cy="4403136"/>
            </a:xfrm>
          </p:grpSpPr>
          <p:sp>
            <p:nvSpPr>
              <p:cNvPr id="46" name="ArcArrow"/>
              <p:cNvSpPr/>
              <p:nvPr/>
            </p:nvSpPr>
            <p:spPr>
              <a:xfrm>
                <a:off x="2370432" y="1227432"/>
                <a:ext cx="4403136" cy="4403136"/>
              </a:xfrm>
              <a:custGeom>
                <a:avLst/>
                <a:gdLst/>
                <a:ahLst/>
                <a:cxnLst/>
                <a:rect l="0" t="0" r="0" b="0"/>
                <a:pathLst>
                  <a:path w="4403136" h="4403136">
                    <a:moveTo>
                      <a:pt x="420462" y="907516"/>
                    </a:moveTo>
                    <a:cubicBezTo>
                      <a:pt x="778110" y="415872"/>
                      <a:pt x="1334330" y="78117"/>
                      <a:pt x="1971441" y="12060"/>
                    </a:cubicBezTo>
                    <a:lnTo>
                      <a:pt x="2012868" y="406172"/>
                    </a:lnTo>
                    <a:cubicBezTo>
                      <a:pt x="1490107" y="460529"/>
                      <a:pt x="1034208" y="737449"/>
                      <a:pt x="741061" y="1140448"/>
                    </a:cubicBezTo>
                    <a:lnTo>
                      <a:pt x="420462" y="907516"/>
                    </a:lnTo>
                    <a:close/>
                  </a:path>
                </a:pathLst>
              </a:custGeom>
              <a:solidFill>
                <a:srgbClr val="2DA2BF"/>
              </a:solidFill>
              <a:ln w="7600" cap="flat">
                <a:solidFill>
                  <a:srgbClr val="2DA2BF"/>
                </a:solidFill>
                <a:bevel/>
              </a:ln>
            </p:spPr>
          </p:sp>
          <p:sp>
            <p:nvSpPr>
              <p:cNvPr id="47" name="Text 194"/>
              <p:cNvSpPr txBox="1"/>
              <p:nvPr/>
            </p:nvSpPr>
            <p:spPr>
              <a:xfrm rot="19800000">
                <a:off x="2910060" y="1834230"/>
                <a:ext cx="1728933" cy="341897"/>
              </a:xfrm>
              <a:prstGeom prst="rect">
                <a:avLst/>
              </a:prstGeom>
              <a:noFill/>
            </p:spPr>
            <p:txBody>
              <a:bodyPr wrap="square" lIns="3000" rIns="3000" rtlCol="0" anchor="ctr">
                <a:prstTxWarp prst="textArchUp">
                  <a:avLst/>
                </a:prstTxWarp>
              </a:bodyPr>
              <a:lstStyle/>
              <a:p>
                <a:pPr algn="ctr">
                  <a:lnSpc>
                    <a:spcPct val="100000"/>
                  </a:lnSpc>
                  <a:spcBef>
                    <a:spcPts val="3000"/>
                  </a:spcBef>
                  <a:spcAft>
                    <a:spcPts val="3000"/>
                  </a:spcAft>
                </a:pPr>
                <a:r>
                  <a:rPr sz="1200" b="1">
                    <a:solidFill>
                      <a:srgbClr val="FFFFFF"/>
                    </a:solidFill>
                    <a:latin typeface="Arial" pitchFamily="34" charset="0"/>
                    <a:cs typeface="Arial" pitchFamily="34" charset="0"/>
                  </a:rPr>
                  <a:t>PLANEJAMENTO</a:t>
                </a:r>
              </a:p>
            </p:txBody>
          </p:sp>
        </p:grpSp>
        <p:sp>
          <p:nvSpPr>
            <p:cNvPr id="45" name="Forma livre 44"/>
            <p:cNvSpPr/>
            <p:nvPr/>
          </p:nvSpPr>
          <p:spPr>
            <a:xfrm>
              <a:off x="4055200" y="2912200"/>
              <a:ext cx="1033600" cy="1033600"/>
            </a:xfrm>
            <a:custGeom>
              <a:avLst/>
              <a:gdLst/>
              <a:ahLst/>
              <a:cxnLst/>
              <a:rect l="l" t="t" r="r" b="b"/>
              <a:pathLst>
                <a:path w="1033600" h="1033600">
                  <a:moveTo>
                    <a:pt x="0" y="516800"/>
                  </a:moveTo>
                  <a:cubicBezTo>
                    <a:pt x="0" y="231380"/>
                    <a:pt x="231380" y="0"/>
                    <a:pt x="516800" y="0"/>
                  </a:cubicBezTo>
                  <a:cubicBezTo>
                    <a:pt x="802220" y="0"/>
                    <a:pt x="1033600" y="231380"/>
                    <a:pt x="1033600" y="516800"/>
                  </a:cubicBezTo>
                  <a:cubicBezTo>
                    <a:pt x="1033600" y="802220"/>
                    <a:pt x="802220" y="1033600"/>
                    <a:pt x="516800" y="1033600"/>
                  </a:cubicBezTo>
                  <a:cubicBezTo>
                    <a:pt x="231380" y="1033600"/>
                    <a:pt x="0" y="802220"/>
                    <a:pt x="0" y="516800"/>
                  </a:cubicBezTo>
                  <a:close/>
                </a:path>
              </a:pathLst>
            </a:custGeom>
            <a:solidFill>
              <a:srgbClr val="527294"/>
            </a:solidFill>
            <a:ln w="7600" cap="flat">
              <a:solidFill>
                <a:srgbClr val="527294"/>
              </a:solidFill>
              <a:bevel/>
            </a:ln>
          </p:spPr>
          <p:txBody>
            <a:bodyPr wrap="square" lIns="3000" rIns="3000" rtlCol="0" anchor="ctr"/>
            <a:lstStyle/>
            <a:p>
              <a:pPr algn="ctr">
                <a:lnSpc>
                  <a:spcPct val="100000"/>
                </a:lnSpc>
                <a:spcBef>
                  <a:spcPts val="3000"/>
                </a:spcBef>
                <a:spcAft>
                  <a:spcPts val="3000"/>
                </a:spcAft>
              </a:pPr>
              <a:r>
                <a:rPr sz="1100" b="1" smtClean="0">
                  <a:solidFill>
                    <a:srgbClr val="FFFFFF"/>
                  </a:solidFill>
                  <a:latin typeface="Arial" pitchFamily="34" charset="0"/>
                  <a:cs typeface="Arial" pitchFamily="34" charset="0"/>
                </a:rPr>
                <a:t>MOTIVOS</a:t>
              </a:r>
              <a:r>
                <a:rPr lang="pt-BR" sz="1100" b="1" dirty="0" smtClean="0">
                  <a:solidFill>
                    <a:srgbClr val="FFFFFF"/>
                  </a:solidFill>
                  <a:latin typeface="Arial" pitchFamily="34" charset="0"/>
                  <a:cs typeface="Arial" pitchFamily="34" charset="0"/>
                </a:rPr>
                <a:t> PARA PARTICIPAR</a:t>
              </a:r>
              <a:endParaRPr sz="1100" b="1">
                <a:solidFill>
                  <a:srgbClr val="FFFFFF"/>
                </a:solidFill>
                <a:latin typeface="Arial" pitchFamily="34" charset="0"/>
                <a:cs typeface="Arial" pitchFamily="34" charset="0"/>
              </a:endParaRPr>
            </a:p>
          </p:txBody>
        </p:sp>
      </p:grpSp>
      <p:pic>
        <p:nvPicPr>
          <p:cNvPr id="76" name="Picture 7"/>
          <p:cNvPicPr>
            <a:picLocks noChangeAspect="1" noChangeArrowheads="1"/>
          </p:cNvPicPr>
          <p:nvPr/>
        </p:nvPicPr>
        <p:blipFill>
          <a:blip r:embed="rId5"/>
          <a:srcRect/>
          <a:stretch>
            <a:fillRect/>
          </a:stretch>
        </p:blipFill>
        <p:spPr bwMode="auto">
          <a:xfrm>
            <a:off x="5786446" y="500042"/>
            <a:ext cx="1928826" cy="142876"/>
          </a:xfrm>
          <a:prstGeom prst="rect">
            <a:avLst/>
          </a:prstGeom>
          <a:noFill/>
          <a:ln w="9525">
            <a:noFill/>
            <a:miter lim="800000"/>
            <a:headEnd/>
            <a:tailEnd/>
          </a:ln>
          <a:effectLst/>
        </p:spPr>
      </p:pic>
      <p:sp>
        <p:nvSpPr>
          <p:cNvPr id="77" name="CaixaDeTexto 76"/>
          <p:cNvSpPr txBox="1"/>
          <p:nvPr/>
        </p:nvSpPr>
        <p:spPr>
          <a:xfrm>
            <a:off x="4782299" y="571480"/>
            <a:ext cx="3422406" cy="646331"/>
          </a:xfrm>
          <a:prstGeom prst="rect">
            <a:avLst/>
          </a:prstGeom>
          <a:noFill/>
        </p:spPr>
        <p:txBody>
          <a:bodyPr wrap="square" rtlCol="0">
            <a:spAutoFit/>
          </a:bodyPr>
          <a:lstStyle/>
          <a:p>
            <a:r>
              <a:rPr lang="pt-BR" sz="3600" dirty="0" smtClean="0">
                <a:ln w="18415" cmpd="sng">
                  <a:noFill/>
                  <a:prstDash val="solid"/>
                </a:ln>
                <a:solidFill>
                  <a:schemeClr val="bg1"/>
                </a:solidFill>
                <a:effectLst>
                  <a:outerShdw blurRad="63500" dir="3600000" algn="tl" rotWithShape="0">
                    <a:srgbClr val="000000">
                      <a:alpha val="70000"/>
                    </a:srgbClr>
                  </a:outerShdw>
                </a:effectLst>
                <a:latin typeface="Century Gothic" pitchFamily="34" charset="0"/>
              </a:rPr>
              <a:t>participação</a:t>
            </a:r>
            <a:endParaRPr lang="pt-BR" sz="3600" dirty="0">
              <a:ln w="18415" cmpd="sng">
                <a:noFill/>
                <a:prstDash val="solid"/>
              </a:ln>
              <a:solidFill>
                <a:schemeClr val="bg1"/>
              </a:solidFill>
              <a:effectLst>
                <a:outerShdw blurRad="63500" dir="3600000" algn="tl" rotWithShape="0">
                  <a:srgbClr val="000000">
                    <a:alpha val="70000"/>
                  </a:srgbClr>
                </a:outerShdw>
              </a:effectLst>
              <a:latin typeface="Century Gothic" pitchFamily="34" charset="0"/>
            </a:endParaRPr>
          </a:p>
        </p:txBody>
      </p:sp>
      <p:pic>
        <p:nvPicPr>
          <p:cNvPr id="79" name="Picture 3" descr="\\AGORA20-PC\Users\Public\Music\SEBRAE\Imagens\Nova_01\conversa.png"/>
          <p:cNvPicPr>
            <a:picLocks noChangeAspect="1" noChangeArrowheads="1"/>
          </p:cNvPicPr>
          <p:nvPr/>
        </p:nvPicPr>
        <p:blipFill>
          <a:blip r:embed="rId6"/>
          <a:srcRect/>
          <a:stretch>
            <a:fillRect/>
          </a:stretch>
        </p:blipFill>
        <p:spPr bwMode="auto">
          <a:xfrm>
            <a:off x="-117589" y="-24"/>
            <a:ext cx="1246917" cy="1143007"/>
          </a:xfrm>
          <a:prstGeom prst="rect">
            <a:avLst/>
          </a:prstGeom>
          <a:noFill/>
        </p:spPr>
      </p:pic>
    </p:spTree>
    <p:extLst>
      <p:ext uri="{BB962C8B-B14F-4D97-AF65-F5344CB8AC3E}">
        <p14:creationId xmlns:p14="http://schemas.microsoft.com/office/powerpoint/2010/main" val="309759411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500" fill="hold"/>
                                        <p:tgtEl>
                                          <p:spTgt spid="76"/>
                                        </p:tgtEl>
                                        <p:attrNameLst>
                                          <p:attrName>ppt_x</p:attrName>
                                        </p:attrNameLst>
                                      </p:cBhvr>
                                      <p:tavLst>
                                        <p:tav tm="0">
                                          <p:val>
                                            <p:strVal val="#ppt_x-.2"/>
                                          </p:val>
                                        </p:tav>
                                        <p:tav tm="100000">
                                          <p:val>
                                            <p:strVal val="#ppt_x"/>
                                          </p:val>
                                        </p:tav>
                                      </p:tavLst>
                                    </p:anim>
                                    <p:anim calcmode="lin" valueType="num">
                                      <p:cBhvr>
                                        <p:cTn id="8" dur="500" fill="hold"/>
                                        <p:tgtEl>
                                          <p:spTgt spid="76"/>
                                        </p:tgtEl>
                                        <p:attrNameLst>
                                          <p:attrName>ppt_y</p:attrName>
                                        </p:attrNameLst>
                                      </p:cBhvr>
                                      <p:tavLst>
                                        <p:tav tm="0">
                                          <p:val>
                                            <p:strVal val="#ppt_y"/>
                                          </p:val>
                                        </p:tav>
                                        <p:tav tm="100000">
                                          <p:val>
                                            <p:strVal val="#ppt_y"/>
                                          </p:val>
                                        </p:tav>
                                      </p:tavLst>
                                    </p:anim>
                                    <p:animEffect transition="in" filter="wipe(right)" prLst="gradientSize: 0.1">
                                      <p:cBhvr>
                                        <p:cTn id="9" dur="500"/>
                                        <p:tgtEl>
                                          <p:spTgt spid="7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77"/>
                                        </p:tgtEl>
                                        <p:attrNameLst>
                                          <p:attrName>style.visibility</p:attrName>
                                        </p:attrNameLst>
                                      </p:cBhvr>
                                      <p:to>
                                        <p:strVal val="visible"/>
                                      </p:to>
                                    </p:set>
                                    <p:anim calcmode="lin" valueType="num">
                                      <p:cBhvr>
                                        <p:cTn id="12" dur="500" fill="hold"/>
                                        <p:tgtEl>
                                          <p:spTgt spid="77"/>
                                        </p:tgtEl>
                                        <p:attrNameLst>
                                          <p:attrName>ppt_x</p:attrName>
                                        </p:attrNameLst>
                                      </p:cBhvr>
                                      <p:tavLst>
                                        <p:tav tm="0">
                                          <p:val>
                                            <p:strVal val="#ppt_x-.2"/>
                                          </p:val>
                                        </p:tav>
                                        <p:tav tm="100000">
                                          <p:val>
                                            <p:strVal val="#ppt_x"/>
                                          </p:val>
                                        </p:tav>
                                      </p:tavLst>
                                    </p:anim>
                                    <p:anim calcmode="lin" valueType="num">
                                      <p:cBhvr>
                                        <p:cTn id="13" dur="500" fill="hold"/>
                                        <p:tgtEl>
                                          <p:spTgt spid="77"/>
                                        </p:tgtEl>
                                        <p:attrNameLst>
                                          <p:attrName>ppt_y</p:attrName>
                                        </p:attrNameLst>
                                      </p:cBhvr>
                                      <p:tavLst>
                                        <p:tav tm="0">
                                          <p:val>
                                            <p:strVal val="#ppt_y"/>
                                          </p:val>
                                        </p:tav>
                                        <p:tav tm="100000">
                                          <p:val>
                                            <p:strVal val="#ppt_y"/>
                                          </p:val>
                                        </p:tav>
                                      </p:tavLst>
                                    </p:anim>
                                    <p:animEffect transition="in" filter="wipe(right)" prLst="gradientSize: 0.1">
                                      <p:cBhvr>
                                        <p:cTn id="14" dur="500"/>
                                        <p:tgtEl>
                                          <p:spTgt spid="77"/>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par>
                          <p:cTn id="19" fill="hold">
                            <p:stCondLst>
                              <p:cond delay="1000"/>
                            </p:stCondLst>
                            <p:childTnLst>
                              <p:par>
                                <p:cTn id="20" presetID="21" presetClass="entr" presetSubtype="3"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heel(3)">
                                      <p:cBhvr>
                                        <p:cTn id="22" dur="500"/>
                                        <p:tgtEl>
                                          <p:spTgt spid="34"/>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2"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right)">
                                      <p:cBhvr>
                                        <p:cTn id="30" dur="500"/>
                                        <p:tgtEl>
                                          <p:spTgt spid="39"/>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ipe(left)">
                                      <p:cBhvr>
                                        <p:cTn id="3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19" grpId="0"/>
      <p:bldP spid="7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Espaço Reservado para Número de Slide 4"/>
          <p:cNvSpPr txBox="1">
            <a:spLocks/>
          </p:cNvSpPr>
          <p:nvPr/>
        </p:nvSpPr>
        <p:spPr>
          <a:xfrm>
            <a:off x="6803490" y="6477086"/>
            <a:ext cx="2311400" cy="365125"/>
          </a:xfrm>
          <a:prstGeom prst="rect">
            <a:avLst/>
          </a:prstGeom>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14A94C8-227F-40E5-9F84-83FD78255E00}" type="slidenum">
              <a:rPr kumimoji="0" lang="pt-BR"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17</a:t>
            </a:fld>
            <a:endParaRPr kumimoji="0" lang="pt-BR"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1" name="Pentágono 20"/>
          <p:cNvSpPr/>
          <p:nvPr/>
        </p:nvSpPr>
        <p:spPr>
          <a:xfrm>
            <a:off x="-142908" y="2285992"/>
            <a:ext cx="3286148" cy="642942"/>
          </a:xfrm>
          <a:prstGeom prst="homePlat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r>
              <a:rPr lang="pt-BR" dirty="0" smtClean="0">
                <a:solidFill>
                  <a:schemeClr val="tx1">
                    <a:lumMod val="85000"/>
                    <a:lumOff val="15000"/>
                  </a:schemeClr>
                </a:solidFill>
              </a:rPr>
              <a:t>Carga Horária </a:t>
            </a:r>
            <a:endParaRPr lang="pt-BR" dirty="0">
              <a:solidFill>
                <a:schemeClr val="tx1">
                  <a:lumMod val="85000"/>
                  <a:lumOff val="15000"/>
                </a:schemeClr>
              </a:solidFill>
            </a:endParaRPr>
          </a:p>
        </p:txBody>
      </p:sp>
      <p:sp>
        <p:nvSpPr>
          <p:cNvPr id="29" name="Pentágono 28"/>
          <p:cNvSpPr/>
          <p:nvPr/>
        </p:nvSpPr>
        <p:spPr>
          <a:xfrm>
            <a:off x="-142908" y="3345687"/>
            <a:ext cx="3286148" cy="642942"/>
          </a:xfrm>
          <a:prstGeom prst="homePlate">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r>
              <a:rPr lang="pt-BR" dirty="0" smtClean="0">
                <a:solidFill>
                  <a:schemeClr val="tx1">
                    <a:lumMod val="85000"/>
                    <a:lumOff val="15000"/>
                  </a:schemeClr>
                </a:solidFill>
              </a:rPr>
              <a:t>Local</a:t>
            </a:r>
            <a:endParaRPr lang="pt-BR" dirty="0">
              <a:solidFill>
                <a:schemeClr val="tx1">
                  <a:lumMod val="85000"/>
                  <a:lumOff val="15000"/>
                </a:schemeClr>
              </a:solidFill>
            </a:endParaRPr>
          </a:p>
        </p:txBody>
      </p:sp>
      <p:sp>
        <p:nvSpPr>
          <p:cNvPr id="32" name="Pentágono 31"/>
          <p:cNvSpPr/>
          <p:nvPr/>
        </p:nvSpPr>
        <p:spPr>
          <a:xfrm>
            <a:off x="-142908" y="4417257"/>
            <a:ext cx="3286148" cy="642942"/>
          </a:xfrm>
          <a:prstGeom prst="homePlat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pt-BR" dirty="0" smtClean="0">
                <a:solidFill>
                  <a:schemeClr val="tx1">
                    <a:lumMod val="85000"/>
                    <a:lumOff val="15000"/>
                  </a:schemeClr>
                </a:solidFill>
              </a:rPr>
              <a:t>Desempenho do Consultor</a:t>
            </a:r>
            <a:endParaRPr lang="pt-BR" dirty="0">
              <a:solidFill>
                <a:schemeClr val="tx1">
                  <a:lumMod val="85000"/>
                  <a:lumOff val="15000"/>
                </a:schemeClr>
              </a:solidFill>
            </a:endParaRPr>
          </a:p>
        </p:txBody>
      </p:sp>
      <p:sp>
        <p:nvSpPr>
          <p:cNvPr id="33" name="Pentágono 32"/>
          <p:cNvSpPr/>
          <p:nvPr/>
        </p:nvSpPr>
        <p:spPr>
          <a:xfrm>
            <a:off x="-142908" y="5488827"/>
            <a:ext cx="3286148" cy="642942"/>
          </a:xfrm>
          <a:prstGeom prst="homePlate">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pt-BR" dirty="0" smtClean="0">
                <a:solidFill>
                  <a:schemeClr val="tx1">
                    <a:lumMod val="85000"/>
                    <a:lumOff val="15000"/>
                  </a:schemeClr>
                </a:solidFill>
              </a:rPr>
              <a:t>Formato (curso + consultoria)</a:t>
            </a:r>
            <a:endParaRPr lang="pt-BR" dirty="0">
              <a:solidFill>
                <a:schemeClr val="tx1">
                  <a:lumMod val="85000"/>
                  <a:lumOff val="15000"/>
                </a:schemeClr>
              </a:solidFill>
            </a:endParaRPr>
          </a:p>
        </p:txBody>
      </p:sp>
      <p:grpSp>
        <p:nvGrpSpPr>
          <p:cNvPr id="24" name="Grupo 23"/>
          <p:cNvGrpSpPr/>
          <p:nvPr/>
        </p:nvGrpSpPr>
        <p:grpSpPr>
          <a:xfrm>
            <a:off x="8215338" y="1785926"/>
            <a:ext cx="1000132" cy="4655612"/>
            <a:chOff x="8041968" y="1785926"/>
            <a:chExt cx="1000132" cy="4655612"/>
          </a:xfrm>
        </p:grpSpPr>
        <p:sp>
          <p:nvSpPr>
            <p:cNvPr id="22" name="CaixaDeTexto 21"/>
            <p:cNvSpPr txBox="1"/>
            <p:nvPr/>
          </p:nvSpPr>
          <p:spPr>
            <a:xfrm>
              <a:off x="8143900" y="1785926"/>
              <a:ext cx="785818" cy="369332"/>
            </a:xfrm>
            <a:prstGeom prst="rect">
              <a:avLst/>
            </a:prstGeom>
            <a:noFill/>
          </p:spPr>
          <p:txBody>
            <a:bodyPr wrap="square" rtlCol="0">
              <a:spAutoFit/>
            </a:bodyPr>
            <a:lstStyle/>
            <a:p>
              <a:r>
                <a:rPr lang="pt-BR" dirty="0" smtClean="0">
                  <a:solidFill>
                    <a:schemeClr val="bg1"/>
                  </a:solidFill>
                </a:rPr>
                <a:t>ótimo</a:t>
              </a:r>
              <a:endParaRPr lang="pt-BR" dirty="0">
                <a:solidFill>
                  <a:schemeClr val="bg1"/>
                </a:solidFill>
              </a:endParaRPr>
            </a:p>
          </p:txBody>
        </p:sp>
        <p:sp>
          <p:nvSpPr>
            <p:cNvPr id="23" name="CaixaDeTexto 22"/>
            <p:cNvSpPr txBox="1"/>
            <p:nvPr/>
          </p:nvSpPr>
          <p:spPr>
            <a:xfrm>
              <a:off x="8041968" y="6072206"/>
              <a:ext cx="1000132" cy="369332"/>
            </a:xfrm>
            <a:prstGeom prst="rect">
              <a:avLst/>
            </a:prstGeom>
            <a:noFill/>
          </p:spPr>
          <p:txBody>
            <a:bodyPr wrap="square" rtlCol="0">
              <a:spAutoFit/>
            </a:bodyPr>
            <a:lstStyle/>
            <a:p>
              <a:r>
                <a:rPr lang="pt-BR" dirty="0" smtClean="0">
                  <a:solidFill>
                    <a:schemeClr val="bg1"/>
                  </a:solidFill>
                </a:rPr>
                <a:t>péssimo</a:t>
              </a:r>
              <a:endParaRPr lang="pt-BR" dirty="0">
                <a:solidFill>
                  <a:schemeClr val="bg1"/>
                </a:solidFill>
              </a:endParaRPr>
            </a:p>
          </p:txBody>
        </p:sp>
        <p:pic>
          <p:nvPicPr>
            <p:cNvPr id="2051" name="Picture 3" descr="\\AGORA20-PC\Users\Public\Music\SEBRAE\Imagens\Collection-of-smiley-icons\péssimo_bom.png"/>
            <p:cNvPicPr>
              <a:picLocks noChangeAspect="1" noChangeArrowheads="1"/>
            </p:cNvPicPr>
            <p:nvPr/>
          </p:nvPicPr>
          <p:blipFill>
            <a:blip r:embed="rId3" cstate="print">
              <a:lum bright="20000" contrast="-30000"/>
            </a:blip>
            <a:srcRect/>
            <a:stretch>
              <a:fillRect/>
            </a:stretch>
          </p:blipFill>
          <p:spPr bwMode="auto">
            <a:xfrm>
              <a:off x="8143900" y="2143116"/>
              <a:ext cx="778760" cy="4002131"/>
            </a:xfrm>
            <a:prstGeom prst="rect">
              <a:avLst/>
            </a:prstGeom>
            <a:noFill/>
          </p:spPr>
        </p:pic>
      </p:grpSp>
      <p:pic>
        <p:nvPicPr>
          <p:cNvPr id="2053" name="Picture 5" descr="\\AGORA20-PC\Users\Public\Music\SEBRAE\Imagens\Collection-of-smiley-icons\bom.png"/>
          <p:cNvPicPr>
            <a:picLocks noChangeAspect="1" noChangeArrowheads="1"/>
          </p:cNvPicPr>
          <p:nvPr/>
        </p:nvPicPr>
        <p:blipFill>
          <a:blip r:embed="rId4" cstate="print"/>
          <a:srcRect/>
          <a:stretch>
            <a:fillRect/>
          </a:stretch>
        </p:blipFill>
        <p:spPr bwMode="auto">
          <a:xfrm>
            <a:off x="5143504" y="2166866"/>
            <a:ext cx="874458" cy="905609"/>
          </a:xfrm>
          <a:prstGeom prst="rect">
            <a:avLst/>
          </a:prstGeom>
          <a:noFill/>
        </p:spPr>
      </p:pic>
      <p:pic>
        <p:nvPicPr>
          <p:cNvPr id="2054" name="Picture 6" descr="\\AGORA20-PC\Users\Public\Music\SEBRAE\Imagens\Collection-of-smiley-icons\ótimo.png"/>
          <p:cNvPicPr>
            <a:picLocks noChangeAspect="1" noChangeArrowheads="1"/>
          </p:cNvPicPr>
          <p:nvPr/>
        </p:nvPicPr>
        <p:blipFill>
          <a:blip r:embed="rId5" cstate="print"/>
          <a:srcRect/>
          <a:stretch>
            <a:fillRect/>
          </a:stretch>
        </p:blipFill>
        <p:spPr bwMode="auto">
          <a:xfrm>
            <a:off x="5143504" y="3230084"/>
            <a:ext cx="872842" cy="918000"/>
          </a:xfrm>
          <a:prstGeom prst="rect">
            <a:avLst/>
          </a:prstGeom>
          <a:noFill/>
        </p:spPr>
      </p:pic>
      <p:pic>
        <p:nvPicPr>
          <p:cNvPr id="39" name="Picture 6" descr="\\AGORA20-PC\Users\Public\Music\SEBRAE\Imagens\Collection-of-smiley-icons\ótimo.png"/>
          <p:cNvPicPr>
            <a:picLocks noChangeAspect="1" noChangeArrowheads="1"/>
          </p:cNvPicPr>
          <p:nvPr/>
        </p:nvPicPr>
        <p:blipFill>
          <a:blip r:embed="rId5" cstate="print"/>
          <a:srcRect/>
          <a:stretch>
            <a:fillRect/>
          </a:stretch>
        </p:blipFill>
        <p:spPr bwMode="auto">
          <a:xfrm>
            <a:off x="5143504" y="4285075"/>
            <a:ext cx="872842" cy="918000"/>
          </a:xfrm>
          <a:prstGeom prst="rect">
            <a:avLst/>
          </a:prstGeom>
          <a:noFill/>
        </p:spPr>
      </p:pic>
      <p:pic>
        <p:nvPicPr>
          <p:cNvPr id="40" name="Picture 5" descr="\\AGORA20-PC\Users\Public\Music\SEBRAE\Imagens\Collection-of-smiley-icons\bom.png"/>
          <p:cNvPicPr>
            <a:picLocks noChangeAspect="1" noChangeArrowheads="1"/>
          </p:cNvPicPr>
          <p:nvPr/>
        </p:nvPicPr>
        <p:blipFill>
          <a:blip r:embed="rId4" cstate="print"/>
          <a:srcRect/>
          <a:stretch>
            <a:fillRect/>
          </a:stretch>
        </p:blipFill>
        <p:spPr bwMode="auto">
          <a:xfrm>
            <a:off x="5143504" y="5357826"/>
            <a:ext cx="874458" cy="905609"/>
          </a:xfrm>
          <a:prstGeom prst="rect">
            <a:avLst/>
          </a:prstGeom>
          <a:noFill/>
        </p:spPr>
      </p:pic>
      <p:sp>
        <p:nvSpPr>
          <p:cNvPr id="42" name="Seta para cima e para baixo 41"/>
          <p:cNvSpPr/>
          <p:nvPr/>
        </p:nvSpPr>
        <p:spPr>
          <a:xfrm>
            <a:off x="8201690" y="2214554"/>
            <a:ext cx="71438" cy="3857652"/>
          </a:xfrm>
          <a:prstGeom prst="upDownArrow">
            <a:avLst/>
          </a:prstGeom>
          <a:gradFill flip="none" rotWithShape="1">
            <a:gsLst>
              <a:gs pos="0">
                <a:srgbClr val="92D050">
                  <a:alpha val="67000"/>
                </a:srgbClr>
              </a:gs>
              <a:gs pos="45000">
                <a:srgbClr val="FF7A00"/>
              </a:gs>
              <a:gs pos="70000">
                <a:srgbClr val="FF0300"/>
              </a:gs>
              <a:gs pos="100000">
                <a:srgbClr val="4D0808"/>
              </a:gs>
            </a:gsLst>
            <a:lin ang="5400000" scaled="0"/>
            <a:tileRect/>
          </a:gradFill>
          <a:ln>
            <a:noFill/>
          </a:ln>
        </p:spPr>
        <p:style>
          <a:lnRef idx="1">
            <a:schemeClr val="dk1"/>
          </a:lnRef>
          <a:fillRef idx="1002">
            <a:schemeClr val="dk1"/>
          </a:fillRef>
          <a:effectRef idx="1">
            <a:schemeClr val="dk1"/>
          </a:effectRef>
          <a:fontRef idx="minor">
            <a:schemeClr val="dk1"/>
          </a:fontRef>
        </p:style>
        <p:txBody>
          <a:bodyPr rtlCol="0" anchor="ctr"/>
          <a:lstStyle/>
          <a:p>
            <a:pPr algn="ctr"/>
            <a:endParaRPr lang="pt-BR" dirty="0"/>
          </a:p>
        </p:txBody>
      </p:sp>
      <p:sp>
        <p:nvSpPr>
          <p:cNvPr id="46" name="Texto explicativo retangular 45"/>
          <p:cNvSpPr/>
          <p:nvPr/>
        </p:nvSpPr>
        <p:spPr>
          <a:xfrm flipH="1">
            <a:off x="3071802" y="2000240"/>
            <a:ext cx="2071702" cy="1007990"/>
          </a:xfrm>
          <a:prstGeom prst="wedgeRectCallout">
            <a:avLst>
              <a:gd name="adj1" fmla="val -56668"/>
              <a:gd name="adj2" fmla="val 18718"/>
            </a:avLst>
          </a:prstGeom>
          <a:solidFill>
            <a:srgbClr val="E2736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pt-BR" sz="1600" dirty="0" smtClean="0">
                <a:solidFill>
                  <a:schemeClr val="tx1">
                    <a:lumMod val="85000"/>
                    <a:lumOff val="15000"/>
                  </a:schemeClr>
                </a:solidFill>
              </a:rPr>
              <a:t>Gostaria de mais tempo de duração para tantas dúvidas!</a:t>
            </a:r>
            <a:endParaRPr lang="pt-BR" sz="1600" dirty="0">
              <a:solidFill>
                <a:schemeClr val="tx1">
                  <a:lumMod val="85000"/>
                  <a:lumOff val="15000"/>
                </a:schemeClr>
              </a:solidFill>
            </a:endParaRPr>
          </a:p>
        </p:txBody>
      </p:sp>
      <p:sp>
        <p:nvSpPr>
          <p:cNvPr id="50" name="Texto explicativo retangular 49"/>
          <p:cNvSpPr/>
          <p:nvPr/>
        </p:nvSpPr>
        <p:spPr>
          <a:xfrm flipH="1">
            <a:off x="3071802" y="4143380"/>
            <a:ext cx="2071702" cy="969638"/>
          </a:xfrm>
          <a:prstGeom prst="wedgeRectCallout">
            <a:avLst>
              <a:gd name="adj1" fmla="val -55568"/>
              <a:gd name="adj2" fmla="val 14739"/>
            </a:avLst>
          </a:prstGeom>
          <a:solidFill>
            <a:srgbClr val="E2736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pt-BR" sz="1600" dirty="0" smtClean="0">
                <a:solidFill>
                  <a:schemeClr val="tx1">
                    <a:lumMod val="85000"/>
                    <a:lumOff val="15000"/>
                  </a:schemeClr>
                </a:solidFill>
              </a:rPr>
              <a:t>Pouco empenho, poucos exemplos, não era esclarecido!</a:t>
            </a:r>
            <a:endParaRPr lang="pt-BR" sz="1600" dirty="0">
              <a:solidFill>
                <a:schemeClr val="tx1">
                  <a:lumMod val="85000"/>
                  <a:lumOff val="15000"/>
                </a:schemeClr>
              </a:solidFill>
            </a:endParaRPr>
          </a:p>
        </p:txBody>
      </p:sp>
      <p:sp>
        <p:nvSpPr>
          <p:cNvPr id="52" name="Texto explicativo retangular 51"/>
          <p:cNvSpPr/>
          <p:nvPr/>
        </p:nvSpPr>
        <p:spPr>
          <a:xfrm flipH="1">
            <a:off x="3071802" y="5286388"/>
            <a:ext cx="2071702" cy="920836"/>
          </a:xfrm>
          <a:prstGeom prst="wedgeRectCallout">
            <a:avLst>
              <a:gd name="adj1" fmla="val -56794"/>
              <a:gd name="adj2" fmla="val 15028"/>
            </a:avLst>
          </a:prstGeom>
          <a:solidFill>
            <a:srgbClr val="E2736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pt-BR" sz="1500" dirty="0" smtClean="0">
                <a:solidFill>
                  <a:schemeClr val="tx1">
                    <a:lumMod val="85000"/>
                    <a:lumOff val="15000"/>
                  </a:schemeClr>
                </a:solidFill>
              </a:rPr>
              <a:t>Maior carga horária e tempo de acompanhamento, mais exemplos práticos!</a:t>
            </a:r>
            <a:endParaRPr lang="pt-BR" sz="1500" dirty="0">
              <a:solidFill>
                <a:schemeClr val="tx1">
                  <a:lumMod val="85000"/>
                  <a:lumOff val="15000"/>
                </a:schemeClr>
              </a:solidFill>
            </a:endParaRPr>
          </a:p>
        </p:txBody>
      </p:sp>
      <p:sp>
        <p:nvSpPr>
          <p:cNvPr id="45" name="Texto explicativo retangular 44"/>
          <p:cNvSpPr/>
          <p:nvPr/>
        </p:nvSpPr>
        <p:spPr>
          <a:xfrm>
            <a:off x="6000760" y="2000240"/>
            <a:ext cx="2143140" cy="857256"/>
          </a:xfrm>
          <a:prstGeom prst="wedgeRectCallout">
            <a:avLst>
              <a:gd name="adj1" fmla="val -54989"/>
              <a:gd name="adj2" fmla="val 24481"/>
            </a:avLst>
          </a:prstGeom>
          <a:solidFill>
            <a:srgbClr val="51BBA9"/>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pt-BR" sz="1600" dirty="0" smtClean="0">
                <a:solidFill>
                  <a:schemeClr val="tx1">
                    <a:lumMod val="85000"/>
                    <a:lumOff val="15000"/>
                  </a:schemeClr>
                </a:solidFill>
              </a:rPr>
              <a:t>Duração suficiente para não ficar cansativa!</a:t>
            </a:r>
            <a:endParaRPr lang="pt-BR" sz="1600" dirty="0">
              <a:solidFill>
                <a:schemeClr val="tx1">
                  <a:lumMod val="85000"/>
                  <a:lumOff val="15000"/>
                </a:schemeClr>
              </a:solidFill>
            </a:endParaRPr>
          </a:p>
        </p:txBody>
      </p:sp>
      <p:sp>
        <p:nvSpPr>
          <p:cNvPr id="47" name="Texto explicativo retangular 46"/>
          <p:cNvSpPr/>
          <p:nvPr/>
        </p:nvSpPr>
        <p:spPr>
          <a:xfrm>
            <a:off x="6012635" y="3027668"/>
            <a:ext cx="2131265" cy="928694"/>
          </a:xfrm>
          <a:prstGeom prst="wedgeRectCallout">
            <a:avLst>
              <a:gd name="adj1" fmla="val -55568"/>
              <a:gd name="adj2" fmla="val 27901"/>
            </a:avLst>
          </a:prstGeom>
          <a:solidFill>
            <a:srgbClr val="3EA09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pt-BR" sz="1600" dirty="0" smtClean="0">
                <a:solidFill>
                  <a:schemeClr val="tx1">
                    <a:lumMod val="85000"/>
                    <a:lumOff val="15000"/>
                  </a:schemeClr>
                </a:solidFill>
              </a:rPr>
              <a:t>Fácil acesso, climatizado, limpo, confortável...</a:t>
            </a:r>
            <a:endParaRPr lang="pt-BR" sz="1600" dirty="0">
              <a:solidFill>
                <a:schemeClr val="tx1">
                  <a:lumMod val="85000"/>
                  <a:lumOff val="15000"/>
                </a:schemeClr>
              </a:solidFill>
            </a:endParaRPr>
          </a:p>
        </p:txBody>
      </p:sp>
      <p:sp>
        <p:nvSpPr>
          <p:cNvPr id="49" name="Texto explicativo retangular 48"/>
          <p:cNvSpPr/>
          <p:nvPr/>
        </p:nvSpPr>
        <p:spPr>
          <a:xfrm>
            <a:off x="6024510" y="4126534"/>
            <a:ext cx="2119390" cy="1000132"/>
          </a:xfrm>
          <a:prstGeom prst="wedgeRectCallout">
            <a:avLst>
              <a:gd name="adj1" fmla="val -56147"/>
              <a:gd name="adj2" fmla="val 18248"/>
            </a:avLst>
          </a:prstGeom>
          <a:solidFill>
            <a:srgbClr val="3EA09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pt-BR" sz="1600" dirty="0" smtClean="0">
                <a:solidFill>
                  <a:schemeClr val="tx1">
                    <a:lumMod val="85000"/>
                    <a:lumOff val="15000"/>
                  </a:schemeClr>
                </a:solidFill>
              </a:rPr>
              <a:t>Domínio, solícito, clareza, conhecimento, dinamismo!</a:t>
            </a:r>
            <a:endParaRPr lang="pt-BR" sz="1600" dirty="0">
              <a:solidFill>
                <a:schemeClr val="tx1">
                  <a:lumMod val="85000"/>
                  <a:lumOff val="15000"/>
                </a:schemeClr>
              </a:solidFill>
            </a:endParaRPr>
          </a:p>
        </p:txBody>
      </p:sp>
      <p:sp>
        <p:nvSpPr>
          <p:cNvPr id="51" name="Texto explicativo retangular 50"/>
          <p:cNvSpPr/>
          <p:nvPr/>
        </p:nvSpPr>
        <p:spPr>
          <a:xfrm>
            <a:off x="6024510" y="5286388"/>
            <a:ext cx="2119390" cy="928694"/>
          </a:xfrm>
          <a:prstGeom prst="wedgeRectCallout">
            <a:avLst>
              <a:gd name="adj1" fmla="val -54410"/>
              <a:gd name="adj2" fmla="val 22822"/>
            </a:avLst>
          </a:prstGeom>
          <a:solidFill>
            <a:srgbClr val="3EA09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pt-BR" sz="1600" dirty="0" smtClean="0">
                <a:solidFill>
                  <a:schemeClr val="tx1">
                    <a:lumMod val="85000"/>
                    <a:lumOff val="15000"/>
                  </a:schemeClr>
                </a:solidFill>
              </a:rPr>
              <a:t>Personalização, nada a reclamar, ideal!</a:t>
            </a:r>
            <a:endParaRPr lang="pt-BR" sz="1600" dirty="0">
              <a:solidFill>
                <a:schemeClr val="tx1">
                  <a:lumMod val="85000"/>
                  <a:lumOff val="15000"/>
                </a:schemeClr>
              </a:solidFill>
            </a:endParaRPr>
          </a:p>
        </p:txBody>
      </p:sp>
      <p:pic>
        <p:nvPicPr>
          <p:cNvPr id="28" name="Picture 7"/>
          <p:cNvPicPr>
            <a:picLocks noChangeAspect="1" noChangeArrowheads="1"/>
          </p:cNvPicPr>
          <p:nvPr/>
        </p:nvPicPr>
        <p:blipFill>
          <a:blip r:embed="rId6"/>
          <a:srcRect/>
          <a:stretch>
            <a:fillRect/>
          </a:stretch>
        </p:blipFill>
        <p:spPr bwMode="auto">
          <a:xfrm>
            <a:off x="5786446" y="500042"/>
            <a:ext cx="1928826" cy="142876"/>
          </a:xfrm>
          <a:prstGeom prst="rect">
            <a:avLst/>
          </a:prstGeom>
          <a:noFill/>
          <a:ln w="9525">
            <a:noFill/>
            <a:miter lim="800000"/>
            <a:headEnd/>
            <a:tailEnd/>
          </a:ln>
          <a:effectLst/>
        </p:spPr>
      </p:pic>
      <p:sp>
        <p:nvSpPr>
          <p:cNvPr id="30" name="CaixaDeTexto 29"/>
          <p:cNvSpPr txBox="1"/>
          <p:nvPr/>
        </p:nvSpPr>
        <p:spPr>
          <a:xfrm>
            <a:off x="5357818" y="571480"/>
            <a:ext cx="3422406" cy="646331"/>
          </a:xfrm>
          <a:prstGeom prst="rect">
            <a:avLst/>
          </a:prstGeom>
          <a:noFill/>
        </p:spPr>
        <p:txBody>
          <a:bodyPr wrap="square" rtlCol="0">
            <a:spAutoFit/>
          </a:bodyPr>
          <a:lstStyle/>
          <a:p>
            <a:r>
              <a:rPr lang="pt-BR" sz="3600" dirty="0" smtClean="0">
                <a:ln w="18415" cmpd="sng">
                  <a:noFill/>
                  <a:prstDash val="solid"/>
                </a:ln>
                <a:solidFill>
                  <a:schemeClr val="bg1"/>
                </a:solidFill>
                <a:effectLst>
                  <a:outerShdw blurRad="63500" dir="3600000" algn="tl" rotWithShape="0">
                    <a:srgbClr val="000000">
                      <a:alpha val="70000"/>
                    </a:srgbClr>
                  </a:outerShdw>
                </a:effectLst>
                <a:latin typeface="Century Gothic" pitchFamily="34" charset="0"/>
              </a:rPr>
              <a:t>avaliação</a:t>
            </a:r>
            <a:endParaRPr lang="pt-BR" sz="3600" dirty="0">
              <a:ln w="18415" cmpd="sng">
                <a:noFill/>
                <a:prstDash val="solid"/>
              </a:ln>
              <a:solidFill>
                <a:schemeClr val="bg1"/>
              </a:solidFill>
              <a:effectLst>
                <a:outerShdw blurRad="63500" dir="3600000" algn="tl" rotWithShape="0">
                  <a:srgbClr val="000000">
                    <a:alpha val="70000"/>
                  </a:srgbClr>
                </a:outerShdw>
              </a:effectLst>
              <a:latin typeface="Century Gothic" pitchFamily="34" charset="0"/>
            </a:endParaRPr>
          </a:p>
        </p:txBody>
      </p:sp>
      <p:pic>
        <p:nvPicPr>
          <p:cNvPr id="26" name="Picture 3" descr="\\AGORA20-PC\Users\Public\Music\SEBRAE\Imagens\Nova_01\conversa.png"/>
          <p:cNvPicPr>
            <a:picLocks noChangeAspect="1" noChangeArrowheads="1"/>
          </p:cNvPicPr>
          <p:nvPr/>
        </p:nvPicPr>
        <p:blipFill>
          <a:blip r:embed="rId7"/>
          <a:srcRect/>
          <a:stretch>
            <a:fillRect/>
          </a:stretch>
        </p:blipFill>
        <p:spPr bwMode="auto">
          <a:xfrm>
            <a:off x="-117589" y="-24"/>
            <a:ext cx="1246917" cy="1143007"/>
          </a:xfrm>
          <a:prstGeom prst="rect">
            <a:avLst/>
          </a:prstGeom>
          <a:noFill/>
        </p:spPr>
      </p:pic>
      <p:sp>
        <p:nvSpPr>
          <p:cNvPr id="31" name="CaixaDeTexto 30"/>
          <p:cNvSpPr txBox="1"/>
          <p:nvPr/>
        </p:nvSpPr>
        <p:spPr>
          <a:xfrm>
            <a:off x="6643702" y="1500174"/>
            <a:ext cx="1143008" cy="369332"/>
          </a:xfrm>
          <a:prstGeom prst="rect">
            <a:avLst/>
          </a:prstGeom>
          <a:noFill/>
        </p:spPr>
        <p:txBody>
          <a:bodyPr wrap="square" rtlCol="0">
            <a:spAutoFit/>
          </a:bodyPr>
          <a:lstStyle/>
          <a:p>
            <a:r>
              <a:rPr lang="pt-BR" dirty="0" smtClean="0">
                <a:solidFill>
                  <a:schemeClr val="bg1"/>
                </a:solidFill>
              </a:rPr>
              <a:t>Elogios</a:t>
            </a:r>
            <a:endParaRPr lang="pt-BR" dirty="0">
              <a:solidFill>
                <a:schemeClr val="bg1"/>
              </a:solidFill>
            </a:endParaRPr>
          </a:p>
        </p:txBody>
      </p:sp>
      <p:sp>
        <p:nvSpPr>
          <p:cNvPr id="34" name="CaixaDeTexto 33"/>
          <p:cNvSpPr txBox="1"/>
          <p:nvPr/>
        </p:nvSpPr>
        <p:spPr>
          <a:xfrm>
            <a:off x="3500430" y="1500174"/>
            <a:ext cx="1143008" cy="369332"/>
          </a:xfrm>
          <a:prstGeom prst="rect">
            <a:avLst/>
          </a:prstGeom>
          <a:noFill/>
        </p:spPr>
        <p:txBody>
          <a:bodyPr wrap="square" rtlCol="0">
            <a:spAutoFit/>
          </a:bodyPr>
          <a:lstStyle/>
          <a:p>
            <a:r>
              <a:rPr lang="pt-BR" dirty="0" smtClean="0">
                <a:solidFill>
                  <a:schemeClr val="bg1"/>
                </a:solidFill>
              </a:rPr>
              <a:t>Críticas</a:t>
            </a:r>
            <a:endParaRPr lang="pt-BR" dirty="0">
              <a:solidFill>
                <a:schemeClr val="bg1"/>
              </a:solidFill>
            </a:endParaRPr>
          </a:p>
        </p:txBody>
      </p:sp>
    </p:spTree>
    <p:extLst>
      <p:ext uri="{BB962C8B-B14F-4D97-AF65-F5344CB8AC3E}">
        <p14:creationId xmlns:p14="http://schemas.microsoft.com/office/powerpoint/2010/main" val="309759411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2"/>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9" dur="500"/>
                                        <p:tgtEl>
                                          <p:spTgt spid="28"/>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ppt_x</p:attrName>
                                        </p:attrNameLst>
                                      </p:cBhvr>
                                      <p:tavLst>
                                        <p:tav tm="0">
                                          <p:val>
                                            <p:strVal val="#ppt_x-.2"/>
                                          </p:val>
                                        </p:tav>
                                        <p:tav tm="100000">
                                          <p:val>
                                            <p:strVal val="#ppt_x"/>
                                          </p:val>
                                        </p:tav>
                                      </p:tavLst>
                                    </p:anim>
                                    <p:anim calcmode="lin" valueType="num">
                                      <p:cBhvr>
                                        <p:cTn id="13" dur="5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14" dur="500"/>
                                        <p:tgtEl>
                                          <p:spTgt spid="30"/>
                                        </p:tgtEl>
                                      </p:cBhvr>
                                    </p:animEffect>
                                  </p:childTnLst>
                                </p:cTn>
                              </p:par>
                            </p:childTnLst>
                          </p:cTn>
                        </p:par>
                        <p:par>
                          <p:cTn id="15" fill="hold">
                            <p:stCondLst>
                              <p:cond delay="500"/>
                            </p:stCondLst>
                            <p:childTnLst>
                              <p:par>
                                <p:cTn id="16" presetID="16" presetClass="entr" presetSubtype="4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outHorizontal)">
                                      <p:cBhvr>
                                        <p:cTn id="18" dur="500"/>
                                        <p:tgtEl>
                                          <p:spTgt spid="24"/>
                                        </p:tgtEl>
                                      </p:cBhvr>
                                    </p:animEffect>
                                  </p:childTnLst>
                                </p:cTn>
                              </p:par>
                            </p:childTnLst>
                          </p:cTn>
                        </p:par>
                        <p:par>
                          <p:cTn id="19" fill="hold">
                            <p:stCondLst>
                              <p:cond delay="1000"/>
                            </p:stCondLst>
                            <p:childTnLst>
                              <p:par>
                                <p:cTn id="20" presetID="16" presetClass="entr" presetSubtype="42"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barn(outHorizontal)">
                                      <p:cBhvr>
                                        <p:cTn id="22" dur="500"/>
                                        <p:tgtEl>
                                          <p:spTgt spid="42"/>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2053"/>
                                        </p:tgtEl>
                                        <p:attrNameLst>
                                          <p:attrName>style.visibility</p:attrName>
                                        </p:attrNameLst>
                                      </p:cBhvr>
                                      <p:to>
                                        <p:strVal val="visible"/>
                                      </p:to>
                                    </p:set>
                                    <p:animEffect transition="in" filter="fade">
                                      <p:cBhvr>
                                        <p:cTn id="30" dur="500"/>
                                        <p:tgtEl>
                                          <p:spTgt spid="205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childTnLst>
                          </p:cTn>
                        </p:par>
                        <p:par>
                          <p:cTn id="49" fill="hold">
                            <p:stCondLst>
                              <p:cond delay="4000"/>
                            </p:stCondLst>
                            <p:childTnLst>
                              <p:par>
                                <p:cTn id="50" presetID="10" presetClass="entr" presetSubtype="0" fill="hold" nodeType="afterEffect">
                                  <p:stCondLst>
                                    <p:cond delay="0"/>
                                  </p:stCondLst>
                                  <p:childTnLst>
                                    <p:set>
                                      <p:cBhvr>
                                        <p:cTn id="51" dur="1" fill="hold">
                                          <p:stCondLst>
                                            <p:cond delay="0"/>
                                          </p:stCondLst>
                                        </p:cTn>
                                        <p:tgtEl>
                                          <p:spTgt spid="2054"/>
                                        </p:tgtEl>
                                        <p:attrNameLst>
                                          <p:attrName>style.visibility</p:attrName>
                                        </p:attrNameLst>
                                      </p:cBhvr>
                                      <p:to>
                                        <p:strVal val="visible"/>
                                      </p:to>
                                    </p:set>
                                    <p:animEffect transition="in" filter="fade">
                                      <p:cBhvr>
                                        <p:cTn id="52" dur="500"/>
                                        <p:tgtEl>
                                          <p:spTgt spid="2054"/>
                                        </p:tgtEl>
                                      </p:cBhvr>
                                    </p:animEffect>
                                  </p:childTnLst>
                                </p:cTn>
                              </p:par>
                            </p:childTnLst>
                          </p:cTn>
                        </p:par>
                        <p:par>
                          <p:cTn id="53" fill="hold">
                            <p:stCondLst>
                              <p:cond delay="4500"/>
                            </p:stCondLst>
                            <p:childTnLst>
                              <p:par>
                                <p:cTn id="54" presetID="10" presetClass="entr" presetSubtype="0" fill="hold" grpId="0" nodeType="after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500"/>
                                        <p:tgtEl>
                                          <p:spTgt spid="47"/>
                                        </p:tgtEl>
                                      </p:cBhvr>
                                    </p:animEffect>
                                  </p:childTnLst>
                                </p:cTn>
                              </p:par>
                            </p:childTnLst>
                          </p:cTn>
                        </p:par>
                        <p:par>
                          <p:cTn id="57" fill="hold">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childTnLst>
                          </p:cTn>
                        </p:par>
                        <p:par>
                          <p:cTn id="61" fill="hold">
                            <p:stCondLst>
                              <p:cond delay="5500"/>
                            </p:stCondLst>
                            <p:childTnLst>
                              <p:par>
                                <p:cTn id="62" presetID="10" presetClass="entr" presetSubtype="0" fill="hold" nodeType="after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500"/>
                                        <p:tgtEl>
                                          <p:spTgt spid="49"/>
                                        </p:tgtEl>
                                      </p:cBhvr>
                                    </p:animEffect>
                                  </p:childTnLst>
                                </p:cTn>
                              </p:par>
                            </p:childTnLst>
                          </p:cTn>
                        </p:par>
                        <p:par>
                          <p:cTn id="69" fill="hold">
                            <p:stCondLst>
                              <p:cond delay="6500"/>
                            </p:stCondLst>
                            <p:childTnLst>
                              <p:par>
                                <p:cTn id="70" presetID="10" presetClass="entr" presetSubtype="0" fill="hold" grpId="0"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500"/>
                                        <p:tgtEl>
                                          <p:spTgt spid="50"/>
                                        </p:tgtEl>
                                      </p:cBhvr>
                                    </p:animEffect>
                                  </p:childTnLst>
                                </p:cTn>
                              </p:par>
                            </p:childTnLst>
                          </p:cTn>
                        </p:par>
                        <p:par>
                          <p:cTn id="73" fill="hold">
                            <p:stCondLst>
                              <p:cond delay="7000"/>
                            </p:stCondLst>
                            <p:childTnLst>
                              <p:par>
                                <p:cTn id="74" presetID="10"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childTnLst>
                          </p:cTn>
                        </p:par>
                        <p:par>
                          <p:cTn id="77" fill="hold">
                            <p:stCondLst>
                              <p:cond delay="7500"/>
                            </p:stCondLst>
                            <p:childTnLst>
                              <p:par>
                                <p:cTn id="78" presetID="10" presetClass="entr" presetSubtype="0" fill="hold" nodeType="after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fade">
                                      <p:cBhvr>
                                        <p:cTn id="80" dur="500"/>
                                        <p:tgtEl>
                                          <p:spTgt spid="40"/>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fade">
                                      <p:cBhvr>
                                        <p:cTn id="84" dur="500"/>
                                        <p:tgtEl>
                                          <p:spTgt spid="51"/>
                                        </p:tgtEl>
                                      </p:cBhvr>
                                    </p:animEffect>
                                  </p:childTnLst>
                                </p:cTn>
                              </p:par>
                            </p:childTnLst>
                          </p:cTn>
                        </p:par>
                        <p:par>
                          <p:cTn id="85" fill="hold">
                            <p:stCondLst>
                              <p:cond delay="8500"/>
                            </p:stCondLst>
                            <p:childTnLst>
                              <p:par>
                                <p:cTn id="86" presetID="10" presetClass="entr" presetSubtype="0" fill="hold" grpId="0" nodeType="after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fade">
                                      <p:cBhvr>
                                        <p:cTn id="8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9" grpId="0" animBg="1"/>
      <p:bldP spid="32" grpId="0" animBg="1"/>
      <p:bldP spid="33" grpId="0" animBg="1"/>
      <p:bldP spid="42" grpId="0" animBg="1"/>
      <p:bldP spid="46" grpId="0" animBg="1"/>
      <p:bldP spid="50" grpId="0" animBg="1"/>
      <p:bldP spid="52" grpId="0" animBg="1"/>
      <p:bldP spid="45" grpId="0" animBg="1"/>
      <p:bldP spid="47" grpId="0" animBg="1"/>
      <p:bldP spid="49" grpId="0" animBg="1"/>
      <p:bldP spid="51" grpId="0" animBg="1"/>
      <p:bldP spid="30" grpId="0"/>
      <p:bldP spid="31"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Espaço Reservado para Número de Slide 4"/>
          <p:cNvSpPr txBox="1">
            <a:spLocks/>
          </p:cNvSpPr>
          <p:nvPr/>
        </p:nvSpPr>
        <p:spPr>
          <a:xfrm>
            <a:off x="6803490" y="6477086"/>
            <a:ext cx="2311400" cy="365125"/>
          </a:xfrm>
          <a:prstGeom prst="rect">
            <a:avLst/>
          </a:prstGeom>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14A94C8-227F-40E5-9F84-83FD78255E00}" type="slidenum">
              <a:rPr kumimoji="0" lang="pt-BR"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18</a:t>
            </a:fld>
            <a:endParaRPr kumimoji="0" lang="pt-BR" sz="1200" b="0" i="0" u="none" strike="noStrike" kern="1200" cap="none" spc="0" normalizeH="0" baseline="0" noProof="0" dirty="0">
              <a:ln>
                <a:noFill/>
              </a:ln>
              <a:solidFill>
                <a:schemeClr val="bg1"/>
              </a:solidFill>
              <a:effectLst/>
              <a:uLnTx/>
              <a:uFillTx/>
              <a:latin typeface="+mn-lt"/>
              <a:ea typeface="+mn-ea"/>
              <a:cs typeface="+mn-cs"/>
            </a:endParaRPr>
          </a:p>
        </p:txBody>
      </p:sp>
      <p:grpSp>
        <p:nvGrpSpPr>
          <p:cNvPr id="14" name="Grupo 13"/>
          <p:cNvGrpSpPr/>
          <p:nvPr/>
        </p:nvGrpSpPr>
        <p:grpSpPr>
          <a:xfrm>
            <a:off x="1387784" y="3429000"/>
            <a:ext cx="1820307" cy="3228358"/>
            <a:chOff x="1428728" y="3008577"/>
            <a:chExt cx="1928826" cy="3420819"/>
          </a:xfrm>
        </p:grpSpPr>
        <p:pic>
          <p:nvPicPr>
            <p:cNvPr id="3075" name="Picture 3" descr="\\AGORA20-PC\Users\Public\Music\SEBRAE\Imagens\joinha2.png"/>
            <p:cNvPicPr>
              <a:picLocks noChangeAspect="1" noChangeArrowheads="1"/>
            </p:cNvPicPr>
            <p:nvPr/>
          </p:nvPicPr>
          <p:blipFill>
            <a:blip r:embed="rId3"/>
            <a:srcRect/>
            <a:stretch>
              <a:fillRect/>
            </a:stretch>
          </p:blipFill>
          <p:spPr bwMode="auto">
            <a:xfrm>
              <a:off x="1452478" y="3008577"/>
              <a:ext cx="1857388" cy="2563563"/>
            </a:xfrm>
            <a:prstGeom prst="rect">
              <a:avLst/>
            </a:prstGeom>
            <a:noFill/>
          </p:spPr>
        </p:pic>
        <p:sp>
          <p:nvSpPr>
            <p:cNvPr id="38" name="Retângulo 37"/>
            <p:cNvSpPr/>
            <p:nvPr/>
          </p:nvSpPr>
          <p:spPr>
            <a:xfrm>
              <a:off x="1428728" y="5643578"/>
              <a:ext cx="1928826" cy="785818"/>
            </a:xfrm>
            <a:prstGeom prst="rect">
              <a:avLst/>
            </a:prstGeom>
            <a:gradFill flip="none" rotWithShape="1">
              <a:gsLst>
                <a:gs pos="0">
                  <a:schemeClr val="bg2">
                    <a:alpha val="40000"/>
                  </a:schemeClr>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a:noFill/>
            </a:ln>
            <a:scene3d>
              <a:camera prst="orthographicFront"/>
              <a:lightRig rig="threePt" dir="t"/>
            </a:scene3d>
            <a:sp3d>
              <a:bevelT w="139700" prst="cross"/>
            </a:sp3d>
          </p:spPr>
          <p:style>
            <a:lnRef idx="2">
              <a:schemeClr val="accent6"/>
            </a:lnRef>
            <a:fillRef idx="1003">
              <a:schemeClr val="lt1"/>
            </a:fillRef>
            <a:effectRef idx="0">
              <a:schemeClr val="accent6"/>
            </a:effectRef>
            <a:fontRef idx="minor">
              <a:schemeClr val="dk1"/>
            </a:fontRef>
          </p:style>
          <p:txBody>
            <a:bodyPr rtlCol="0" anchor="ctr"/>
            <a:lstStyle/>
            <a:p>
              <a:pPr algn="ctr"/>
              <a:r>
                <a:rPr lang="pt-BR" dirty="0" smtClean="0">
                  <a:solidFill>
                    <a:schemeClr val="tx1"/>
                  </a:solidFill>
                </a:rPr>
                <a:t>Orientações</a:t>
              </a:r>
              <a:endParaRPr lang="pt-BR" dirty="0">
                <a:solidFill>
                  <a:schemeClr val="tx1"/>
                </a:solidFill>
              </a:endParaRPr>
            </a:p>
          </p:txBody>
        </p:sp>
      </p:grpSp>
      <p:grpSp>
        <p:nvGrpSpPr>
          <p:cNvPr id="15" name="Grupo 14"/>
          <p:cNvGrpSpPr/>
          <p:nvPr/>
        </p:nvGrpSpPr>
        <p:grpSpPr>
          <a:xfrm>
            <a:off x="3626112" y="3429000"/>
            <a:ext cx="1820307" cy="3228358"/>
            <a:chOff x="3667056" y="3008577"/>
            <a:chExt cx="1928826" cy="3420819"/>
          </a:xfrm>
        </p:grpSpPr>
        <p:pic>
          <p:nvPicPr>
            <p:cNvPr id="39" name="Picture 3" descr="\\AGORA20-PC\Users\Public\Music\SEBRAE\Imagens\joinha2.png"/>
            <p:cNvPicPr>
              <a:picLocks noChangeAspect="1" noChangeArrowheads="1"/>
            </p:cNvPicPr>
            <p:nvPr/>
          </p:nvPicPr>
          <p:blipFill>
            <a:blip r:embed="rId3"/>
            <a:srcRect/>
            <a:stretch>
              <a:fillRect/>
            </a:stretch>
          </p:blipFill>
          <p:spPr bwMode="auto">
            <a:xfrm>
              <a:off x="3690806" y="3008577"/>
              <a:ext cx="1857388" cy="2563563"/>
            </a:xfrm>
            <a:prstGeom prst="rect">
              <a:avLst/>
            </a:prstGeom>
            <a:noFill/>
          </p:spPr>
        </p:pic>
        <p:sp>
          <p:nvSpPr>
            <p:cNvPr id="40" name="Retângulo 39"/>
            <p:cNvSpPr/>
            <p:nvPr/>
          </p:nvSpPr>
          <p:spPr>
            <a:xfrm>
              <a:off x="3667056" y="5643578"/>
              <a:ext cx="1928826" cy="785818"/>
            </a:xfrm>
            <a:prstGeom prst="rect">
              <a:avLst/>
            </a:prstGeom>
            <a:gradFill flip="none" rotWithShape="1">
              <a:gsLst>
                <a:gs pos="0">
                  <a:schemeClr val="bg2">
                    <a:alpha val="40000"/>
                  </a:schemeClr>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a:noFill/>
            </a:ln>
            <a:scene3d>
              <a:camera prst="orthographicFront"/>
              <a:lightRig rig="threePt" dir="t"/>
            </a:scene3d>
            <a:sp3d>
              <a:bevelT w="139700" prst="cross"/>
            </a:sp3d>
          </p:spPr>
          <p:style>
            <a:lnRef idx="2">
              <a:schemeClr val="accent6"/>
            </a:lnRef>
            <a:fillRef idx="1003">
              <a:schemeClr val="lt1"/>
            </a:fillRef>
            <a:effectRef idx="0">
              <a:schemeClr val="accent6"/>
            </a:effectRef>
            <a:fontRef idx="minor">
              <a:schemeClr val="dk1"/>
            </a:fontRef>
          </p:style>
          <p:txBody>
            <a:bodyPr rtlCol="0" anchor="ctr"/>
            <a:lstStyle/>
            <a:p>
              <a:pPr algn="ctr"/>
              <a:r>
                <a:rPr lang="pt-BR" dirty="0" smtClean="0">
                  <a:solidFill>
                    <a:schemeClr val="tx1"/>
                  </a:solidFill>
                </a:rPr>
                <a:t>Atendimento Consultor</a:t>
              </a:r>
              <a:endParaRPr lang="pt-BR" dirty="0">
                <a:solidFill>
                  <a:schemeClr val="tx1"/>
                </a:solidFill>
              </a:endParaRPr>
            </a:p>
          </p:txBody>
        </p:sp>
      </p:grpSp>
      <p:grpSp>
        <p:nvGrpSpPr>
          <p:cNvPr id="16" name="Grupo 15"/>
          <p:cNvGrpSpPr/>
          <p:nvPr/>
        </p:nvGrpSpPr>
        <p:grpSpPr>
          <a:xfrm>
            <a:off x="5840690" y="3429000"/>
            <a:ext cx="1820307" cy="3228358"/>
            <a:chOff x="5881634" y="3008577"/>
            <a:chExt cx="1928826" cy="3420819"/>
          </a:xfrm>
        </p:grpSpPr>
        <p:pic>
          <p:nvPicPr>
            <p:cNvPr id="42" name="Picture 3" descr="\\AGORA20-PC\Users\Public\Music\SEBRAE\Imagens\joinha2.png"/>
            <p:cNvPicPr>
              <a:picLocks noChangeAspect="1" noChangeArrowheads="1"/>
            </p:cNvPicPr>
            <p:nvPr/>
          </p:nvPicPr>
          <p:blipFill>
            <a:blip r:embed="rId3"/>
            <a:srcRect/>
            <a:stretch>
              <a:fillRect/>
            </a:stretch>
          </p:blipFill>
          <p:spPr bwMode="auto">
            <a:xfrm>
              <a:off x="5905384" y="3008577"/>
              <a:ext cx="1857388" cy="2563563"/>
            </a:xfrm>
            <a:prstGeom prst="rect">
              <a:avLst/>
            </a:prstGeom>
            <a:noFill/>
          </p:spPr>
        </p:pic>
        <p:sp>
          <p:nvSpPr>
            <p:cNvPr id="43" name="Retângulo 42"/>
            <p:cNvSpPr/>
            <p:nvPr/>
          </p:nvSpPr>
          <p:spPr>
            <a:xfrm>
              <a:off x="5881634" y="5643578"/>
              <a:ext cx="1928826" cy="785818"/>
            </a:xfrm>
            <a:prstGeom prst="rect">
              <a:avLst/>
            </a:prstGeom>
            <a:gradFill flip="none" rotWithShape="1">
              <a:gsLst>
                <a:gs pos="0">
                  <a:schemeClr val="bg2">
                    <a:alpha val="40000"/>
                  </a:schemeClr>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a:noFill/>
            </a:ln>
            <a:scene3d>
              <a:camera prst="orthographicFront"/>
              <a:lightRig rig="threePt" dir="t"/>
            </a:scene3d>
            <a:sp3d>
              <a:bevelT w="139700" prst="cross"/>
            </a:sp3d>
          </p:spPr>
          <p:style>
            <a:lnRef idx="2">
              <a:schemeClr val="accent6"/>
            </a:lnRef>
            <a:fillRef idx="1003">
              <a:schemeClr val="lt1"/>
            </a:fillRef>
            <a:effectRef idx="0">
              <a:schemeClr val="accent6"/>
            </a:effectRef>
            <a:fontRef idx="minor">
              <a:schemeClr val="dk1"/>
            </a:fontRef>
          </p:style>
          <p:txBody>
            <a:bodyPr rtlCol="0" anchor="ctr"/>
            <a:lstStyle/>
            <a:p>
              <a:pPr algn="ctr"/>
              <a:r>
                <a:rPr lang="pt-BR" dirty="0" smtClean="0">
                  <a:solidFill>
                    <a:schemeClr val="tx1"/>
                  </a:solidFill>
                </a:rPr>
                <a:t>Aprendizado</a:t>
              </a:r>
              <a:endParaRPr lang="pt-BR" dirty="0">
                <a:solidFill>
                  <a:schemeClr val="tx1"/>
                </a:solidFill>
              </a:endParaRPr>
            </a:p>
          </p:txBody>
        </p:sp>
      </p:grpSp>
      <p:pic>
        <p:nvPicPr>
          <p:cNvPr id="19" name="Picture 7"/>
          <p:cNvPicPr>
            <a:picLocks noChangeAspect="1" noChangeArrowheads="1"/>
          </p:cNvPicPr>
          <p:nvPr/>
        </p:nvPicPr>
        <p:blipFill>
          <a:blip r:embed="rId4"/>
          <a:srcRect/>
          <a:stretch>
            <a:fillRect/>
          </a:stretch>
        </p:blipFill>
        <p:spPr bwMode="auto">
          <a:xfrm>
            <a:off x="5786446" y="500042"/>
            <a:ext cx="1928826" cy="142876"/>
          </a:xfrm>
          <a:prstGeom prst="rect">
            <a:avLst/>
          </a:prstGeom>
          <a:noFill/>
          <a:ln w="9525">
            <a:noFill/>
            <a:miter lim="800000"/>
            <a:headEnd/>
            <a:tailEnd/>
          </a:ln>
          <a:effectLst/>
        </p:spPr>
      </p:pic>
      <p:sp>
        <p:nvSpPr>
          <p:cNvPr id="20" name="CaixaDeTexto 19"/>
          <p:cNvSpPr txBox="1"/>
          <p:nvPr/>
        </p:nvSpPr>
        <p:spPr>
          <a:xfrm>
            <a:off x="5357818" y="571480"/>
            <a:ext cx="3422406" cy="646331"/>
          </a:xfrm>
          <a:prstGeom prst="rect">
            <a:avLst/>
          </a:prstGeom>
          <a:noFill/>
        </p:spPr>
        <p:txBody>
          <a:bodyPr wrap="square" rtlCol="0">
            <a:spAutoFit/>
          </a:bodyPr>
          <a:lstStyle/>
          <a:p>
            <a:r>
              <a:rPr lang="pt-BR" sz="3600" dirty="0" smtClean="0">
                <a:ln w="18415" cmpd="sng">
                  <a:noFill/>
                  <a:prstDash val="solid"/>
                </a:ln>
                <a:solidFill>
                  <a:schemeClr val="bg1"/>
                </a:solidFill>
                <a:effectLst>
                  <a:outerShdw blurRad="63500" dir="3600000" algn="tl" rotWithShape="0">
                    <a:srgbClr val="000000">
                      <a:alpha val="70000"/>
                    </a:srgbClr>
                  </a:outerShdw>
                </a:effectLst>
                <a:latin typeface="Century Gothic" pitchFamily="34" charset="0"/>
              </a:rPr>
              <a:t>avaliação</a:t>
            </a:r>
            <a:endParaRPr lang="pt-BR" sz="3600" dirty="0">
              <a:ln w="18415" cmpd="sng">
                <a:noFill/>
                <a:prstDash val="solid"/>
              </a:ln>
              <a:solidFill>
                <a:schemeClr val="bg1"/>
              </a:solidFill>
              <a:effectLst>
                <a:outerShdw blurRad="63500" dir="3600000" algn="tl" rotWithShape="0">
                  <a:srgbClr val="000000">
                    <a:alpha val="70000"/>
                  </a:srgbClr>
                </a:outerShdw>
              </a:effectLst>
              <a:latin typeface="Century Gothic" pitchFamily="34" charset="0"/>
            </a:endParaRPr>
          </a:p>
        </p:txBody>
      </p:sp>
      <p:pic>
        <p:nvPicPr>
          <p:cNvPr id="21" name="Picture 3" descr="\\AGORA20-PC\Users\Public\Music\SEBRAE\Imagens\Nova_01\conversa.png"/>
          <p:cNvPicPr>
            <a:picLocks noChangeAspect="1" noChangeArrowheads="1"/>
          </p:cNvPicPr>
          <p:nvPr/>
        </p:nvPicPr>
        <p:blipFill>
          <a:blip r:embed="rId5"/>
          <a:srcRect/>
          <a:stretch>
            <a:fillRect/>
          </a:stretch>
        </p:blipFill>
        <p:spPr bwMode="auto">
          <a:xfrm>
            <a:off x="-117589" y="-24"/>
            <a:ext cx="1246917" cy="1143007"/>
          </a:xfrm>
          <a:prstGeom prst="rect">
            <a:avLst/>
          </a:prstGeom>
          <a:noFill/>
        </p:spPr>
      </p:pic>
      <p:sp>
        <p:nvSpPr>
          <p:cNvPr id="35" name="CaixaDeTexto 34"/>
          <p:cNvSpPr txBox="1"/>
          <p:nvPr/>
        </p:nvSpPr>
        <p:spPr>
          <a:xfrm>
            <a:off x="285720" y="1317210"/>
            <a:ext cx="8429684" cy="2308324"/>
          </a:xfrm>
          <a:prstGeom prst="rect">
            <a:avLst/>
          </a:prstGeom>
          <a:noFill/>
        </p:spPr>
        <p:txBody>
          <a:bodyPr wrap="square" rtlCol="0">
            <a:spAutoFit/>
          </a:bodyPr>
          <a:lstStyle/>
          <a:p>
            <a:pPr algn="just"/>
            <a:r>
              <a:rPr lang="pt-BR" dirty="0" smtClean="0">
                <a:solidFill>
                  <a:schemeClr val="bg1"/>
                </a:solidFill>
              </a:rPr>
              <a:t>     Por ser uma ferramenta de uso particular e conhecer a especificidade de cada empresa, visando aplicar o que foi aprendido no dia-a-dia, grande parte dos empresários se mostraram satisfeitos em relação a consultoria. Alguns poucos alegaram ser superficial devido ao tempo de duração e com poucos recursos práticos. </a:t>
            </a:r>
          </a:p>
          <a:p>
            <a:pPr algn="just"/>
            <a:endParaRPr lang="pt-BR" dirty="0" smtClean="0">
              <a:solidFill>
                <a:schemeClr val="bg1"/>
              </a:solidFill>
            </a:endParaRPr>
          </a:p>
          <a:p>
            <a:pPr algn="just"/>
            <a:r>
              <a:rPr lang="pt-BR" dirty="0" smtClean="0">
                <a:solidFill>
                  <a:schemeClr val="bg1"/>
                </a:solidFill>
              </a:rPr>
              <a:t>     Quando questionados sobre o que mais gostaram na consultoria, eles se mostraram satisfeitos com as orientações, atendimento e aprendizado, respectivamente. </a:t>
            </a:r>
          </a:p>
          <a:p>
            <a:pPr algn="just"/>
            <a:endParaRPr lang="pt-BR" dirty="0" smtClean="0">
              <a:solidFill>
                <a:schemeClr val="bg1"/>
              </a:solidFill>
            </a:endParaRPr>
          </a:p>
        </p:txBody>
      </p:sp>
    </p:spTree>
    <p:extLst>
      <p:ext uri="{BB962C8B-B14F-4D97-AF65-F5344CB8AC3E}">
        <p14:creationId xmlns:p14="http://schemas.microsoft.com/office/powerpoint/2010/main" val="309759411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2"/>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9" dur="500"/>
                                        <p:tgtEl>
                                          <p:spTgt spid="19"/>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ppt_x</p:attrName>
                                        </p:attrNameLst>
                                      </p:cBhvr>
                                      <p:tavLst>
                                        <p:tav tm="0">
                                          <p:val>
                                            <p:strVal val="#ppt_x-.2"/>
                                          </p:val>
                                        </p:tav>
                                        <p:tav tm="100000">
                                          <p:val>
                                            <p:strVal val="#ppt_x"/>
                                          </p:val>
                                        </p:tav>
                                      </p:tavLst>
                                    </p:anim>
                                    <p:anim calcmode="lin" valueType="num">
                                      <p:cBhvr>
                                        <p:cTn id="13"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4" dur="500"/>
                                        <p:tgtEl>
                                          <p:spTgt spid="20"/>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par>
                          <p:cTn id="23" fill="hold">
                            <p:stCondLst>
                              <p:cond delay="1500"/>
                            </p:stCondLst>
                            <p:childTnLst>
                              <p:par>
                                <p:cTn id="24" presetID="22" presetClass="entr" presetSubtype="1"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par>
                          <p:cTn id="27" fill="hold">
                            <p:stCondLst>
                              <p:cond delay="2000"/>
                            </p:stCondLst>
                            <p:childTnLst>
                              <p:par>
                                <p:cTn id="28" presetID="22" presetClass="entr" presetSubtype="4"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Espaço Reservado para Número de Slide 4"/>
          <p:cNvSpPr txBox="1">
            <a:spLocks/>
          </p:cNvSpPr>
          <p:nvPr/>
        </p:nvSpPr>
        <p:spPr>
          <a:xfrm>
            <a:off x="6803490" y="6477086"/>
            <a:ext cx="2311400" cy="365125"/>
          </a:xfrm>
          <a:prstGeom prst="rect">
            <a:avLst/>
          </a:prstGeom>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14A94C8-227F-40E5-9F84-83FD78255E00}" type="slidenum">
              <a:rPr kumimoji="0" lang="pt-BR"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19</a:t>
            </a:fld>
            <a:endParaRPr kumimoji="0" lang="pt-BR" sz="1200" b="0" i="0" u="none" strike="noStrike" kern="1200" cap="none" spc="0" normalizeH="0" baseline="0" noProof="0" dirty="0">
              <a:ln>
                <a:noFill/>
              </a:ln>
              <a:solidFill>
                <a:schemeClr val="bg1"/>
              </a:solidFill>
              <a:effectLst/>
              <a:uLnTx/>
              <a:uFillTx/>
              <a:latin typeface="+mn-lt"/>
              <a:ea typeface="+mn-ea"/>
              <a:cs typeface="+mn-cs"/>
            </a:endParaRPr>
          </a:p>
        </p:txBody>
      </p:sp>
      <p:graphicFrame>
        <p:nvGraphicFramePr>
          <p:cNvPr id="21" name="Diagrama 20"/>
          <p:cNvGraphicFramePr/>
          <p:nvPr/>
        </p:nvGraphicFramePr>
        <p:xfrm>
          <a:off x="642910" y="1785926"/>
          <a:ext cx="3357586"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2" name="Diagrama 21"/>
          <p:cNvGraphicFramePr/>
          <p:nvPr/>
        </p:nvGraphicFramePr>
        <p:xfrm>
          <a:off x="5572132" y="3000372"/>
          <a:ext cx="3000396" cy="35004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5" name="Picture 7"/>
          <p:cNvPicPr>
            <a:picLocks noChangeAspect="1" noChangeArrowheads="1"/>
          </p:cNvPicPr>
          <p:nvPr/>
        </p:nvPicPr>
        <p:blipFill>
          <a:blip r:embed="rId13"/>
          <a:srcRect/>
          <a:stretch>
            <a:fillRect/>
          </a:stretch>
        </p:blipFill>
        <p:spPr bwMode="auto">
          <a:xfrm>
            <a:off x="5786446" y="500042"/>
            <a:ext cx="1928826" cy="142876"/>
          </a:xfrm>
          <a:prstGeom prst="rect">
            <a:avLst/>
          </a:prstGeom>
          <a:noFill/>
          <a:ln w="9525">
            <a:noFill/>
            <a:miter lim="800000"/>
            <a:headEnd/>
            <a:tailEnd/>
          </a:ln>
          <a:effectLst/>
        </p:spPr>
      </p:pic>
      <p:sp>
        <p:nvSpPr>
          <p:cNvPr id="18" name="CaixaDeTexto 17"/>
          <p:cNvSpPr txBox="1"/>
          <p:nvPr/>
        </p:nvSpPr>
        <p:spPr>
          <a:xfrm>
            <a:off x="4939823" y="571480"/>
            <a:ext cx="3422406" cy="646331"/>
          </a:xfrm>
          <a:prstGeom prst="rect">
            <a:avLst/>
          </a:prstGeom>
          <a:noFill/>
        </p:spPr>
        <p:txBody>
          <a:bodyPr wrap="square" rtlCol="0">
            <a:spAutoFit/>
          </a:bodyPr>
          <a:lstStyle/>
          <a:p>
            <a:r>
              <a:rPr lang="pt-BR" sz="3600" dirty="0" smtClean="0">
                <a:ln w="18415" cmpd="sng">
                  <a:noFill/>
                  <a:prstDash val="solid"/>
                </a:ln>
                <a:solidFill>
                  <a:schemeClr val="bg1"/>
                </a:solidFill>
                <a:effectLst>
                  <a:outerShdw blurRad="63500" dir="3600000" algn="tl" rotWithShape="0">
                    <a:srgbClr val="000000">
                      <a:alpha val="70000"/>
                    </a:srgbClr>
                  </a:outerShdw>
                </a:effectLst>
                <a:latin typeface="Century Gothic" pitchFamily="34" charset="0"/>
              </a:rPr>
              <a:t>importância</a:t>
            </a:r>
            <a:endParaRPr lang="pt-BR" sz="3600" dirty="0">
              <a:ln w="18415" cmpd="sng">
                <a:noFill/>
                <a:prstDash val="solid"/>
              </a:ln>
              <a:solidFill>
                <a:schemeClr val="bg1"/>
              </a:solidFill>
              <a:effectLst>
                <a:outerShdw blurRad="63500" dir="3600000" algn="tl" rotWithShape="0">
                  <a:srgbClr val="000000">
                    <a:alpha val="70000"/>
                  </a:srgbClr>
                </a:outerShdw>
              </a:effectLst>
              <a:latin typeface="Century Gothic" pitchFamily="34" charset="0"/>
            </a:endParaRPr>
          </a:p>
        </p:txBody>
      </p:sp>
      <p:sp>
        <p:nvSpPr>
          <p:cNvPr id="8" name="Retângulo 7"/>
          <p:cNvSpPr/>
          <p:nvPr/>
        </p:nvSpPr>
        <p:spPr>
          <a:xfrm>
            <a:off x="0" y="1242940"/>
            <a:ext cx="4429124" cy="400110"/>
          </a:xfrm>
          <a:prstGeom prst="rect">
            <a:avLst/>
          </a:prstGeom>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pt-BR" sz="2000" b="1" cap="none" spc="0" dirty="0" smtClean="0">
                <a:ln w="18415" cmpd="sng">
                  <a:noFill/>
                  <a:prstDash val="solid"/>
                </a:ln>
                <a:solidFill>
                  <a:schemeClr val="tx1">
                    <a:lumMod val="85000"/>
                    <a:lumOff val="15000"/>
                  </a:schemeClr>
                </a:solidFill>
              </a:rPr>
              <a:t>Qual a importância da consultoria?</a:t>
            </a:r>
            <a:endParaRPr lang="pt-BR" sz="2000" b="1" cap="none" spc="0" dirty="0">
              <a:ln w="18415" cmpd="sng">
                <a:noFill/>
                <a:prstDash val="solid"/>
              </a:ln>
              <a:solidFill>
                <a:schemeClr val="tx1">
                  <a:lumMod val="85000"/>
                  <a:lumOff val="15000"/>
                </a:schemeClr>
              </a:solidFill>
            </a:endParaRPr>
          </a:p>
        </p:txBody>
      </p:sp>
      <p:pic>
        <p:nvPicPr>
          <p:cNvPr id="12" name="Picture 3" descr="\\AGORA20-PC\Users\Public\Music\SEBRAE\Imagens\Nova_01\conversa.png"/>
          <p:cNvPicPr>
            <a:picLocks noChangeAspect="1" noChangeArrowheads="1"/>
          </p:cNvPicPr>
          <p:nvPr/>
        </p:nvPicPr>
        <p:blipFill>
          <a:blip r:embed="rId14"/>
          <a:srcRect/>
          <a:stretch>
            <a:fillRect/>
          </a:stretch>
        </p:blipFill>
        <p:spPr bwMode="auto">
          <a:xfrm>
            <a:off x="-117589" y="-24"/>
            <a:ext cx="1246917" cy="1143007"/>
          </a:xfrm>
          <a:prstGeom prst="rect">
            <a:avLst/>
          </a:prstGeom>
          <a:noFill/>
        </p:spPr>
      </p:pic>
      <p:sp>
        <p:nvSpPr>
          <p:cNvPr id="14" name="Retângulo 13"/>
          <p:cNvSpPr/>
          <p:nvPr/>
        </p:nvSpPr>
        <p:spPr>
          <a:xfrm>
            <a:off x="5214942" y="2428868"/>
            <a:ext cx="3929058" cy="400110"/>
          </a:xfrm>
          <a:prstGeom prst="rect">
            <a:avLst/>
          </a:prstGeom>
          <a:ln>
            <a:solidFill>
              <a:srgbClr val="9F8AB8"/>
            </a:solidFill>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bodyPr>
          <a:lstStyle/>
          <a:p>
            <a:pPr algn="ctr"/>
            <a:r>
              <a:rPr lang="pt-BR" sz="2000" b="1" cap="none" spc="0" dirty="0" smtClean="0">
                <a:ln w="18415" cmpd="sng">
                  <a:noFill/>
                  <a:prstDash val="solid"/>
                </a:ln>
                <a:solidFill>
                  <a:schemeClr val="tx1">
                    <a:lumMod val="85000"/>
                    <a:lumOff val="15000"/>
                  </a:schemeClr>
                </a:solidFill>
              </a:rPr>
              <a:t>A consultoria é fundamental?</a:t>
            </a:r>
            <a:endParaRPr lang="pt-BR" sz="2000" b="1" cap="none" spc="0" dirty="0">
              <a:ln w="18415" cmpd="sng">
                <a:noFill/>
                <a:prstDash val="solid"/>
              </a:ln>
              <a:solidFill>
                <a:schemeClr val="tx1">
                  <a:lumMod val="85000"/>
                  <a:lumOff val="15000"/>
                </a:schemeClr>
              </a:solidFill>
            </a:endParaRPr>
          </a:p>
        </p:txBody>
      </p:sp>
    </p:spTree>
    <p:extLst>
      <p:ext uri="{BB962C8B-B14F-4D97-AF65-F5344CB8AC3E}">
        <p14:creationId xmlns:p14="http://schemas.microsoft.com/office/powerpoint/2010/main" val="309759411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2"/>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500"/>
                                        <p:tgtEl>
                                          <p:spTgt spid="15"/>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ppt_x</p:attrName>
                                        </p:attrNameLst>
                                      </p:cBhvr>
                                      <p:tavLst>
                                        <p:tav tm="0">
                                          <p:val>
                                            <p:strVal val="#ppt_x-.2"/>
                                          </p:val>
                                        </p:tav>
                                        <p:tav tm="100000">
                                          <p:val>
                                            <p:strVal val="#ppt_x"/>
                                          </p:val>
                                        </p:tav>
                                      </p:tavLst>
                                    </p:anim>
                                    <p:anim calcmode="lin" valueType="num">
                                      <p:cBhvr>
                                        <p:cTn id="13" dur="5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4" dur="500"/>
                                        <p:tgtEl>
                                          <p:spTgt spid="18"/>
                                        </p:tgtEl>
                                      </p:cBhvr>
                                    </p:animEffect>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par>
                          <p:cTn id="23" fill="hold">
                            <p:stCondLst>
                              <p:cond delay="1500"/>
                            </p:stCondLst>
                            <p:childTnLst>
                              <p:par>
                                <p:cTn id="24" presetID="22" presetClass="entr" presetSubtype="2"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right)">
                                      <p:cBhvr>
                                        <p:cTn id="26" dur="500"/>
                                        <p:tgtEl>
                                          <p:spTgt spid="22"/>
                                        </p:tgtEl>
                                      </p:cBhvr>
                                    </p:animEffect>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Graphic spid="22" grpId="0">
        <p:bldAsOne/>
      </p:bldGraphic>
      <p:bldP spid="18" grpId="0"/>
      <p:bldP spid="8"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CaixaDeTexto 12"/>
          <p:cNvSpPr txBox="1"/>
          <p:nvPr/>
        </p:nvSpPr>
        <p:spPr>
          <a:xfrm>
            <a:off x="0" y="571480"/>
            <a:ext cx="3429024" cy="646331"/>
          </a:xfrm>
          <a:prstGeom prst="rect">
            <a:avLst/>
          </a:prstGeom>
          <a:noFill/>
        </p:spPr>
        <p:txBody>
          <a:bodyPr wrap="square" rtlCol="0">
            <a:spAutoFit/>
          </a:bodyPr>
          <a:lstStyle/>
          <a:p>
            <a:r>
              <a:rPr lang="pt-BR" sz="3600" dirty="0" smtClean="0">
                <a:ln w="18415" cmpd="sng">
                  <a:noFill/>
                  <a:prstDash val="solid"/>
                </a:ln>
                <a:solidFill>
                  <a:schemeClr val="bg1"/>
                </a:solidFill>
                <a:effectLst>
                  <a:outerShdw blurRad="63500" dir="3600000" algn="tl" rotWithShape="0">
                    <a:srgbClr val="000000">
                      <a:alpha val="70000"/>
                    </a:srgbClr>
                  </a:outerShdw>
                </a:effectLst>
                <a:latin typeface="Century Gothic" pitchFamily="34" charset="0"/>
              </a:rPr>
              <a:t>objetivo</a:t>
            </a:r>
            <a:endParaRPr lang="pt-BR" sz="3600" dirty="0">
              <a:ln w="18415" cmpd="sng">
                <a:noFill/>
                <a:prstDash val="solid"/>
              </a:ln>
              <a:solidFill>
                <a:schemeClr val="bg1"/>
              </a:solidFill>
              <a:effectLst>
                <a:outerShdw blurRad="63500" dir="3600000" algn="tl" rotWithShape="0">
                  <a:srgbClr val="000000">
                    <a:alpha val="70000"/>
                  </a:srgbClr>
                </a:outerShdw>
              </a:effectLst>
              <a:latin typeface="Century Gothic" pitchFamily="34" charset="0"/>
            </a:endParaRPr>
          </a:p>
        </p:txBody>
      </p:sp>
      <p:sp>
        <p:nvSpPr>
          <p:cNvPr id="20" name="Retângulo 19"/>
          <p:cNvSpPr/>
          <p:nvPr/>
        </p:nvSpPr>
        <p:spPr>
          <a:xfrm>
            <a:off x="4857752" y="-1"/>
            <a:ext cx="42862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214282" y="2041463"/>
            <a:ext cx="4286280" cy="3816429"/>
          </a:xfrm>
          <a:prstGeom prst="rect">
            <a:avLst/>
          </a:prstGeom>
          <a:noFill/>
        </p:spPr>
        <p:txBody>
          <a:bodyPr wrap="square" rtlCol="0">
            <a:spAutoFit/>
          </a:bodyPr>
          <a:lstStyle/>
          <a:p>
            <a:pPr algn="just">
              <a:spcBef>
                <a:spcPts val="1200"/>
              </a:spcBef>
              <a:spcAft>
                <a:spcPts val="1200"/>
              </a:spcAft>
            </a:pPr>
            <a:r>
              <a:rPr lang="pt-BR" dirty="0" smtClean="0">
                <a:solidFill>
                  <a:schemeClr val="bg1"/>
                </a:solidFill>
                <a:latin typeface="+mj-lt"/>
                <a:cs typeface="Arial" pitchFamily="34" charset="0"/>
              </a:rPr>
              <a:t> </a:t>
            </a:r>
            <a:r>
              <a:rPr lang="pt-BR" b="1" dirty="0" smtClean="0">
                <a:solidFill>
                  <a:schemeClr val="bg1"/>
                </a:solidFill>
                <a:latin typeface="+mj-lt"/>
                <a:cs typeface="Arial" pitchFamily="34" charset="0"/>
              </a:rPr>
              <a:t>Entender o motivo do microempresário não procurar a consultoria pós curso. </a:t>
            </a:r>
          </a:p>
          <a:p>
            <a:pPr algn="just">
              <a:spcBef>
                <a:spcPts val="1200"/>
              </a:spcBef>
              <a:spcAft>
                <a:spcPts val="1200"/>
              </a:spcAft>
              <a:buFontTx/>
              <a:buChar char="-"/>
            </a:pPr>
            <a:r>
              <a:rPr lang="pt-BR" dirty="0" smtClean="0">
                <a:solidFill>
                  <a:schemeClr val="bg1"/>
                </a:solidFill>
                <a:latin typeface="+mj-lt"/>
                <a:cs typeface="Arial" pitchFamily="34" charset="0"/>
              </a:rPr>
              <a:t> Avaliar se foi informado sobre a consultoria de aconselhamento;</a:t>
            </a:r>
          </a:p>
          <a:p>
            <a:pPr algn="just">
              <a:spcBef>
                <a:spcPts val="1200"/>
              </a:spcBef>
              <a:spcAft>
                <a:spcPts val="1200"/>
              </a:spcAft>
              <a:buFontTx/>
              <a:buChar char="-"/>
            </a:pPr>
            <a:r>
              <a:rPr lang="pt-BR" dirty="0" smtClean="0">
                <a:solidFill>
                  <a:schemeClr val="bg1"/>
                </a:solidFill>
                <a:latin typeface="+mj-lt"/>
                <a:cs typeface="Arial" pitchFamily="34" charset="0"/>
              </a:rPr>
              <a:t> Levantar os motivos de não ter feito a consultoria;</a:t>
            </a:r>
          </a:p>
          <a:p>
            <a:pPr algn="just">
              <a:spcBef>
                <a:spcPts val="1200"/>
              </a:spcBef>
              <a:spcAft>
                <a:spcPts val="1200"/>
              </a:spcAft>
              <a:buFontTx/>
              <a:buChar char="-"/>
            </a:pPr>
            <a:r>
              <a:rPr lang="pt-BR" dirty="0" smtClean="0">
                <a:solidFill>
                  <a:schemeClr val="bg1"/>
                </a:solidFill>
                <a:latin typeface="+mj-lt"/>
                <a:cs typeface="Arial" pitchFamily="34" charset="0"/>
              </a:rPr>
              <a:t> Levantar sugestões para tornar essa consultoria mais atrativa;</a:t>
            </a:r>
          </a:p>
          <a:p>
            <a:pPr algn="just">
              <a:spcBef>
                <a:spcPts val="1200"/>
              </a:spcBef>
              <a:spcAft>
                <a:spcPts val="1200"/>
              </a:spcAft>
            </a:pPr>
            <a:endParaRPr lang="pt-BR" dirty="0" smtClean="0">
              <a:solidFill>
                <a:schemeClr val="bg1"/>
              </a:solidFill>
              <a:latin typeface="+mj-lt"/>
              <a:cs typeface="Arial" pitchFamily="34" charset="0"/>
            </a:endParaRPr>
          </a:p>
        </p:txBody>
      </p:sp>
      <p:sp>
        <p:nvSpPr>
          <p:cNvPr id="19" name="Espaço Reservado para Número de Slide 4"/>
          <p:cNvSpPr txBox="1">
            <a:spLocks/>
          </p:cNvSpPr>
          <p:nvPr/>
        </p:nvSpPr>
        <p:spPr>
          <a:xfrm>
            <a:off x="6803490" y="6477086"/>
            <a:ext cx="2311400" cy="365125"/>
          </a:xfrm>
          <a:prstGeom prst="rect">
            <a:avLst/>
          </a:prstGeom>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14A94C8-227F-40E5-9F84-83FD78255E00}" type="slidenum">
              <a:rPr kumimoji="0" lang="pt-BR" sz="1200" b="0" i="0" u="none" strike="noStrike" kern="1200" cap="none" spc="0" normalizeH="0" baseline="0" noProof="0" smtClean="0">
                <a:ln>
                  <a:noFill/>
                </a:ln>
                <a:effectLst/>
                <a:uLnTx/>
                <a:uFillTx/>
                <a:latin typeface="+mn-lt"/>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2</a:t>
            </a:fld>
            <a:endParaRPr kumimoji="0" lang="pt-BR" sz="1200" b="0" i="0" u="none" strike="noStrike" kern="1200" cap="none" spc="0" normalizeH="0" baseline="0" noProof="0" dirty="0">
              <a:ln>
                <a:noFill/>
              </a:ln>
              <a:effectLst/>
              <a:uLnTx/>
              <a:uFillTx/>
              <a:latin typeface="+mn-lt"/>
              <a:ea typeface="+mn-ea"/>
              <a:cs typeface="+mn-cs"/>
            </a:endParaRPr>
          </a:p>
        </p:txBody>
      </p:sp>
      <p:pic>
        <p:nvPicPr>
          <p:cNvPr id="2059" name="Picture 11"/>
          <p:cNvPicPr>
            <a:picLocks noChangeAspect="1" noChangeArrowheads="1"/>
          </p:cNvPicPr>
          <p:nvPr/>
        </p:nvPicPr>
        <p:blipFill>
          <a:blip r:embed="rId3"/>
          <a:srcRect r="12522"/>
          <a:stretch>
            <a:fillRect/>
          </a:stretch>
        </p:blipFill>
        <p:spPr bwMode="auto">
          <a:xfrm>
            <a:off x="5000628" y="1361201"/>
            <a:ext cx="4143372" cy="4607107"/>
          </a:xfrm>
          <a:prstGeom prst="rect">
            <a:avLst/>
          </a:prstGeom>
          <a:noFill/>
          <a:ln w="9525">
            <a:noFill/>
            <a:miter lim="800000"/>
            <a:headEnd/>
            <a:tailEnd/>
          </a:ln>
          <a:effectLst/>
        </p:spPr>
      </p:pic>
      <p:pic>
        <p:nvPicPr>
          <p:cNvPr id="29" name="Picture 8"/>
          <p:cNvPicPr>
            <a:picLocks noChangeAspect="1" noChangeArrowheads="1"/>
          </p:cNvPicPr>
          <p:nvPr/>
        </p:nvPicPr>
        <p:blipFill>
          <a:blip r:embed="rId4"/>
          <a:srcRect/>
          <a:stretch>
            <a:fillRect/>
          </a:stretch>
        </p:blipFill>
        <p:spPr bwMode="auto">
          <a:xfrm>
            <a:off x="0" y="500042"/>
            <a:ext cx="1816289" cy="144000"/>
          </a:xfrm>
          <a:prstGeom prst="rect">
            <a:avLst/>
          </a:prstGeom>
          <a:noFill/>
          <a:ln w="9525">
            <a:noFill/>
            <a:miter lim="800000"/>
            <a:headEnd/>
            <a:tailEnd/>
          </a:ln>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2"/>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9" dur="500"/>
                                        <p:tgtEl>
                                          <p:spTgt spid="29"/>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2"/>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4" dur="500"/>
                                        <p:tgtEl>
                                          <p:spTgt spid="13"/>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Espaço Reservado para Número de Slide 4"/>
          <p:cNvSpPr txBox="1">
            <a:spLocks/>
          </p:cNvSpPr>
          <p:nvPr/>
        </p:nvSpPr>
        <p:spPr>
          <a:xfrm>
            <a:off x="6803490" y="6477086"/>
            <a:ext cx="2311400" cy="365125"/>
          </a:xfrm>
          <a:prstGeom prst="rect">
            <a:avLst/>
          </a:prstGeom>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14A94C8-227F-40E5-9F84-83FD78255E00}" type="slidenum">
              <a:rPr kumimoji="0" lang="pt-BR"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20</a:t>
            </a:fld>
            <a:endParaRPr kumimoji="0" lang="pt-BR" sz="1200" b="0" i="0" u="none" strike="noStrike" kern="1200" cap="none" spc="0" normalizeH="0" baseline="0" noProof="0" dirty="0">
              <a:ln>
                <a:noFill/>
              </a:ln>
              <a:solidFill>
                <a:schemeClr val="bg1"/>
              </a:solidFill>
              <a:effectLst/>
              <a:uLnTx/>
              <a:uFillTx/>
              <a:latin typeface="+mn-lt"/>
              <a:ea typeface="+mn-ea"/>
              <a:cs typeface="+mn-cs"/>
            </a:endParaRPr>
          </a:p>
        </p:txBody>
      </p:sp>
      <p:pic>
        <p:nvPicPr>
          <p:cNvPr id="63" name="Picture 7"/>
          <p:cNvPicPr>
            <a:picLocks noChangeAspect="1" noChangeArrowheads="1"/>
          </p:cNvPicPr>
          <p:nvPr/>
        </p:nvPicPr>
        <p:blipFill>
          <a:blip r:embed="rId3"/>
          <a:srcRect/>
          <a:stretch>
            <a:fillRect/>
          </a:stretch>
        </p:blipFill>
        <p:spPr bwMode="auto">
          <a:xfrm>
            <a:off x="5786446" y="500042"/>
            <a:ext cx="1928826" cy="142876"/>
          </a:xfrm>
          <a:prstGeom prst="rect">
            <a:avLst/>
          </a:prstGeom>
          <a:noFill/>
          <a:ln w="9525">
            <a:noFill/>
            <a:miter lim="800000"/>
            <a:headEnd/>
            <a:tailEnd/>
          </a:ln>
          <a:effectLst/>
        </p:spPr>
      </p:pic>
      <p:sp>
        <p:nvSpPr>
          <p:cNvPr id="64" name="CaixaDeTexto 63"/>
          <p:cNvSpPr txBox="1"/>
          <p:nvPr/>
        </p:nvSpPr>
        <p:spPr>
          <a:xfrm>
            <a:off x="5558484" y="571480"/>
            <a:ext cx="2336188" cy="646331"/>
          </a:xfrm>
          <a:prstGeom prst="rect">
            <a:avLst/>
          </a:prstGeom>
          <a:noFill/>
        </p:spPr>
        <p:txBody>
          <a:bodyPr wrap="square" rtlCol="0">
            <a:spAutoFit/>
          </a:bodyPr>
          <a:lstStyle/>
          <a:p>
            <a:r>
              <a:rPr lang="pt-BR" sz="3600" dirty="0" smtClean="0">
                <a:ln w="18415" cmpd="sng">
                  <a:noFill/>
                  <a:prstDash val="solid"/>
                </a:ln>
                <a:solidFill>
                  <a:schemeClr val="bg1"/>
                </a:solidFill>
                <a:effectLst>
                  <a:outerShdw blurRad="63500" dir="3600000" algn="tl" rotWithShape="0">
                    <a:srgbClr val="000000">
                      <a:alpha val="70000"/>
                    </a:srgbClr>
                  </a:outerShdw>
                </a:effectLst>
                <a:latin typeface="Century Gothic" pitchFamily="34" charset="0"/>
              </a:rPr>
              <a:t>ausência</a:t>
            </a:r>
            <a:endParaRPr lang="pt-BR" sz="3600" dirty="0">
              <a:ln w="18415" cmpd="sng">
                <a:noFill/>
                <a:prstDash val="solid"/>
              </a:ln>
              <a:solidFill>
                <a:schemeClr val="bg1"/>
              </a:solidFill>
              <a:effectLst>
                <a:outerShdw blurRad="63500" dir="3600000" algn="tl" rotWithShape="0">
                  <a:srgbClr val="000000">
                    <a:alpha val="70000"/>
                  </a:srgbClr>
                </a:outerShdw>
              </a:effectLst>
              <a:latin typeface="Century Gothic" pitchFamily="34" charset="0"/>
            </a:endParaRPr>
          </a:p>
        </p:txBody>
      </p:sp>
      <p:pic>
        <p:nvPicPr>
          <p:cNvPr id="60" name="Picture 3" descr="\\AGORA20-PC\Users\Public\Music\SEBRAE\Imagens\Nova_01\conversa.png"/>
          <p:cNvPicPr>
            <a:picLocks noChangeAspect="1" noChangeArrowheads="1"/>
          </p:cNvPicPr>
          <p:nvPr/>
        </p:nvPicPr>
        <p:blipFill>
          <a:blip r:embed="rId4"/>
          <a:srcRect/>
          <a:stretch>
            <a:fillRect/>
          </a:stretch>
        </p:blipFill>
        <p:spPr bwMode="auto">
          <a:xfrm>
            <a:off x="-117589" y="-24"/>
            <a:ext cx="1246917" cy="1143007"/>
          </a:xfrm>
          <a:prstGeom prst="rect">
            <a:avLst/>
          </a:prstGeom>
          <a:noFill/>
        </p:spPr>
      </p:pic>
      <p:grpSp>
        <p:nvGrpSpPr>
          <p:cNvPr id="198" name="Grupo 197"/>
          <p:cNvGrpSpPr/>
          <p:nvPr/>
        </p:nvGrpSpPr>
        <p:grpSpPr>
          <a:xfrm>
            <a:off x="4684382" y="2473010"/>
            <a:ext cx="4214845" cy="785818"/>
            <a:chOff x="4684382" y="2473010"/>
            <a:chExt cx="4214845" cy="785818"/>
          </a:xfrm>
        </p:grpSpPr>
        <p:grpSp>
          <p:nvGrpSpPr>
            <p:cNvPr id="119" name="Grupo 118"/>
            <p:cNvGrpSpPr/>
            <p:nvPr/>
          </p:nvGrpSpPr>
          <p:grpSpPr>
            <a:xfrm rot="10800000">
              <a:off x="4709255" y="2495941"/>
              <a:ext cx="720000" cy="720000"/>
              <a:chOff x="1" y="511348"/>
              <a:chExt cx="450938" cy="644197"/>
            </a:xfrm>
          </p:grpSpPr>
          <p:sp>
            <p:nvSpPr>
              <p:cNvPr id="123" name="Divisa 122"/>
              <p:cNvSpPr/>
              <p:nvPr/>
            </p:nvSpPr>
            <p:spPr>
              <a:xfrm rot="16200000">
                <a:off x="-96629" y="607978"/>
                <a:ext cx="644197" cy="450938"/>
              </a:xfrm>
              <a:prstGeom prst="rect">
                <a:avLst/>
              </a:prstGeom>
            </p:spPr>
            <p:style>
              <a:lnRef idx="2">
                <a:schemeClr val="accent2">
                  <a:hueOff val="3511139"/>
                  <a:satOff val="-4379"/>
                  <a:lumOff val="1030"/>
                  <a:alphaOff val="0"/>
                </a:schemeClr>
              </a:lnRef>
              <a:fillRef idx="1">
                <a:schemeClr val="accent2">
                  <a:hueOff val="3511139"/>
                  <a:satOff val="-4379"/>
                  <a:lumOff val="1030"/>
                  <a:alphaOff val="0"/>
                </a:schemeClr>
              </a:fillRef>
              <a:effectRef idx="0">
                <a:schemeClr val="accent2">
                  <a:hueOff val="3511139"/>
                  <a:satOff val="-4379"/>
                  <a:lumOff val="1030"/>
                  <a:alphaOff val="0"/>
                </a:schemeClr>
              </a:effectRef>
              <a:fontRef idx="minor">
                <a:schemeClr val="lt1"/>
              </a:fontRef>
            </p:style>
          </p:sp>
          <p:sp>
            <p:nvSpPr>
              <p:cNvPr id="124" name="Divisa 10"/>
              <p:cNvSpPr/>
              <p:nvPr/>
            </p:nvSpPr>
            <p:spPr>
              <a:xfrm rot="10800000">
                <a:off x="1" y="736817"/>
                <a:ext cx="450938" cy="1932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kern="1200" dirty="0" smtClean="0"/>
                  <a:t>   </a:t>
                </a:r>
                <a:endParaRPr lang="pt-BR" sz="1200" kern="1200" dirty="0"/>
              </a:p>
            </p:txBody>
          </p:sp>
        </p:grpSp>
        <p:sp>
          <p:nvSpPr>
            <p:cNvPr id="151" name="Divisa 128"/>
            <p:cNvSpPr/>
            <p:nvPr/>
          </p:nvSpPr>
          <p:spPr>
            <a:xfrm rot="5400000">
              <a:off x="6838363" y="1159442"/>
              <a:ext cx="720000" cy="3401728"/>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sp>
        <p:pic>
          <p:nvPicPr>
            <p:cNvPr id="90" name="Picture 12" descr="\\AGORA20-PC\Users\Public\Music\SEBRAE\Imagens\asu_433_img.png"/>
            <p:cNvPicPr>
              <a:picLocks noChangeAspect="1" noChangeArrowheads="1"/>
            </p:cNvPicPr>
            <p:nvPr/>
          </p:nvPicPr>
          <p:blipFill>
            <a:blip r:embed="rId5" cstate="print">
              <a:biLevel thresh="50000"/>
            </a:blip>
            <a:srcRect/>
            <a:stretch>
              <a:fillRect/>
            </a:stretch>
          </p:blipFill>
          <p:spPr bwMode="auto">
            <a:xfrm>
              <a:off x="4684382" y="2473010"/>
              <a:ext cx="785818" cy="785818"/>
            </a:xfrm>
            <a:prstGeom prst="rect">
              <a:avLst/>
            </a:prstGeom>
            <a:noFill/>
          </p:spPr>
        </p:pic>
      </p:grpSp>
      <p:grpSp>
        <p:nvGrpSpPr>
          <p:cNvPr id="194" name="Grupo 193"/>
          <p:cNvGrpSpPr/>
          <p:nvPr/>
        </p:nvGrpSpPr>
        <p:grpSpPr>
          <a:xfrm>
            <a:off x="200634" y="3780570"/>
            <a:ext cx="4228490" cy="725621"/>
            <a:chOff x="200634" y="3780570"/>
            <a:chExt cx="4228490" cy="725621"/>
          </a:xfrm>
        </p:grpSpPr>
        <p:grpSp>
          <p:nvGrpSpPr>
            <p:cNvPr id="117" name="Grupo 116"/>
            <p:cNvGrpSpPr/>
            <p:nvPr/>
          </p:nvGrpSpPr>
          <p:grpSpPr>
            <a:xfrm rot="10800000">
              <a:off x="230972" y="3780570"/>
              <a:ext cx="720000" cy="720000"/>
              <a:chOff x="1" y="1556977"/>
              <a:chExt cx="450938" cy="644197"/>
            </a:xfrm>
          </p:grpSpPr>
          <p:sp>
            <p:nvSpPr>
              <p:cNvPr id="127" name="Divisa 126"/>
              <p:cNvSpPr/>
              <p:nvPr/>
            </p:nvSpPr>
            <p:spPr>
              <a:xfrm rot="16200000">
                <a:off x="-96629" y="1653607"/>
                <a:ext cx="644197" cy="450938"/>
              </a:xfrm>
              <a:prstGeom prst="rect">
                <a:avLst/>
              </a:prstGeom>
            </p:spPr>
            <p:style>
              <a:lnRef idx="2">
                <a:schemeClr val="accent2">
                  <a:hueOff val="1170380"/>
                  <a:satOff val="-1460"/>
                  <a:lumOff val="343"/>
                  <a:alphaOff val="0"/>
                </a:schemeClr>
              </a:lnRef>
              <a:fillRef idx="1">
                <a:schemeClr val="accent2">
                  <a:hueOff val="1170380"/>
                  <a:satOff val="-1460"/>
                  <a:lumOff val="343"/>
                  <a:alphaOff val="0"/>
                </a:schemeClr>
              </a:fillRef>
              <a:effectRef idx="0">
                <a:schemeClr val="accent2">
                  <a:hueOff val="1170380"/>
                  <a:satOff val="-1460"/>
                  <a:lumOff val="343"/>
                  <a:alphaOff val="0"/>
                </a:schemeClr>
              </a:effectRef>
              <a:fontRef idx="minor">
                <a:schemeClr val="lt1"/>
              </a:fontRef>
            </p:style>
          </p:sp>
          <p:sp>
            <p:nvSpPr>
              <p:cNvPr id="128" name="Divisa 6"/>
              <p:cNvSpPr/>
              <p:nvPr/>
            </p:nvSpPr>
            <p:spPr>
              <a:xfrm rot="10800000">
                <a:off x="1" y="1782446"/>
                <a:ext cx="450938" cy="1932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pt-BR" sz="1200" kern="1200" dirty="0"/>
              </a:p>
            </p:txBody>
          </p:sp>
        </p:grpSp>
        <p:sp>
          <p:nvSpPr>
            <p:cNvPr id="148" name="Divisa 128"/>
            <p:cNvSpPr/>
            <p:nvPr/>
          </p:nvSpPr>
          <p:spPr>
            <a:xfrm rot="5400000">
              <a:off x="2368260" y="2445327"/>
              <a:ext cx="720000" cy="3401728"/>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sp>
        <p:pic>
          <p:nvPicPr>
            <p:cNvPr id="93" name="Picture 14" descr="\\AGORA20-PC\Users\Public\Music\SEBRAE\Imagens\sebrae-logo141014114709.png"/>
            <p:cNvPicPr>
              <a:picLocks noChangeAspect="1" noChangeArrowheads="1"/>
            </p:cNvPicPr>
            <p:nvPr/>
          </p:nvPicPr>
          <p:blipFill>
            <a:blip r:embed="rId6" cstate="print">
              <a:biLevel thresh="50000"/>
            </a:blip>
            <a:srcRect/>
            <a:stretch>
              <a:fillRect/>
            </a:stretch>
          </p:blipFill>
          <p:spPr bwMode="auto">
            <a:xfrm>
              <a:off x="200634" y="3857628"/>
              <a:ext cx="785818" cy="594952"/>
            </a:xfrm>
            <a:prstGeom prst="rect">
              <a:avLst/>
            </a:prstGeom>
            <a:noFill/>
          </p:spPr>
        </p:pic>
      </p:grpSp>
      <p:grpSp>
        <p:nvGrpSpPr>
          <p:cNvPr id="199" name="Grupo 198"/>
          <p:cNvGrpSpPr/>
          <p:nvPr/>
        </p:nvGrpSpPr>
        <p:grpSpPr>
          <a:xfrm>
            <a:off x="4709256" y="3781825"/>
            <a:ext cx="4189968" cy="722425"/>
            <a:chOff x="4709256" y="3781825"/>
            <a:chExt cx="4189968" cy="722425"/>
          </a:xfrm>
        </p:grpSpPr>
        <p:grpSp>
          <p:nvGrpSpPr>
            <p:cNvPr id="120" name="Grupo 119"/>
            <p:cNvGrpSpPr/>
            <p:nvPr/>
          </p:nvGrpSpPr>
          <p:grpSpPr>
            <a:xfrm rot="10800000">
              <a:off x="4709256" y="3781825"/>
              <a:ext cx="720000" cy="720000"/>
              <a:chOff x="1" y="-1"/>
              <a:chExt cx="450938" cy="644197"/>
            </a:xfrm>
          </p:grpSpPr>
          <p:sp>
            <p:nvSpPr>
              <p:cNvPr id="121" name="Divisa 120"/>
              <p:cNvSpPr/>
              <p:nvPr/>
            </p:nvSpPr>
            <p:spPr>
              <a:xfrm rot="16200000">
                <a:off x="-96629" y="96629"/>
                <a:ext cx="644197" cy="450938"/>
              </a:xfrm>
              <a:prstGeom prst="rect">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122" name="Divisa 12"/>
              <p:cNvSpPr/>
              <p:nvPr/>
            </p:nvSpPr>
            <p:spPr>
              <a:xfrm rot="10800000">
                <a:off x="1" y="225468"/>
                <a:ext cx="450938" cy="1932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pt-BR" sz="1200" kern="1200" dirty="0"/>
              </a:p>
            </p:txBody>
          </p:sp>
        </p:grpSp>
        <p:sp>
          <p:nvSpPr>
            <p:cNvPr id="150" name="Divisa 128"/>
            <p:cNvSpPr/>
            <p:nvPr/>
          </p:nvSpPr>
          <p:spPr>
            <a:xfrm rot="5400000">
              <a:off x="6838360" y="2443386"/>
              <a:ext cx="720000" cy="3401728"/>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sp>
        <p:pic>
          <p:nvPicPr>
            <p:cNvPr id="99" name="Picture 13" descr="\\AGORA20-PC\Users\Public\Music\SEBRAE\Imagens\31092.png"/>
            <p:cNvPicPr>
              <a:picLocks noChangeAspect="1" noChangeArrowheads="1"/>
            </p:cNvPicPr>
            <p:nvPr/>
          </p:nvPicPr>
          <p:blipFill>
            <a:blip r:embed="rId7">
              <a:biLevel thresh="50000"/>
            </a:blip>
            <a:srcRect/>
            <a:stretch>
              <a:fillRect/>
            </a:stretch>
          </p:blipFill>
          <p:spPr bwMode="auto">
            <a:xfrm>
              <a:off x="4728524" y="3786190"/>
              <a:ext cx="714380" cy="714380"/>
            </a:xfrm>
            <a:prstGeom prst="rect">
              <a:avLst/>
            </a:prstGeom>
            <a:noFill/>
          </p:spPr>
        </p:pic>
      </p:grpSp>
      <p:grpSp>
        <p:nvGrpSpPr>
          <p:cNvPr id="200" name="Grupo 199"/>
          <p:cNvGrpSpPr/>
          <p:nvPr/>
        </p:nvGrpSpPr>
        <p:grpSpPr>
          <a:xfrm>
            <a:off x="4695607" y="4993075"/>
            <a:ext cx="4179519" cy="727561"/>
            <a:chOff x="4695607" y="4993075"/>
            <a:chExt cx="4179519" cy="727561"/>
          </a:xfrm>
        </p:grpSpPr>
        <p:grpSp>
          <p:nvGrpSpPr>
            <p:cNvPr id="131" name="Grupo 130"/>
            <p:cNvGrpSpPr/>
            <p:nvPr/>
          </p:nvGrpSpPr>
          <p:grpSpPr>
            <a:xfrm rot="10800000">
              <a:off x="4695607" y="5000636"/>
              <a:ext cx="720000" cy="720000"/>
              <a:chOff x="1" y="1035222"/>
              <a:chExt cx="450938" cy="644197"/>
            </a:xfrm>
            <a:solidFill>
              <a:srgbClr val="74913B"/>
            </a:solidFill>
          </p:grpSpPr>
          <p:sp>
            <p:nvSpPr>
              <p:cNvPr id="132" name="Divisa 131"/>
              <p:cNvSpPr/>
              <p:nvPr/>
            </p:nvSpPr>
            <p:spPr>
              <a:xfrm rot="16200000">
                <a:off x="-96629" y="1131852"/>
                <a:ext cx="644197" cy="450938"/>
              </a:xfrm>
              <a:prstGeom prst="rect">
                <a:avLst/>
              </a:prstGeom>
              <a:grpFill/>
              <a:ln>
                <a:no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133" name="Divisa 8"/>
              <p:cNvSpPr/>
              <p:nvPr/>
            </p:nvSpPr>
            <p:spPr>
              <a:xfrm rot="10800000">
                <a:off x="1" y="1260691"/>
                <a:ext cx="450938" cy="19325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kern="1200" dirty="0" smtClean="0"/>
                  <a:t>   </a:t>
                </a:r>
                <a:endParaRPr lang="pt-BR" sz="1200" kern="1200" dirty="0"/>
              </a:p>
            </p:txBody>
          </p:sp>
        </p:grpSp>
        <p:sp>
          <p:nvSpPr>
            <p:cNvPr id="174" name="Divisa 128"/>
            <p:cNvSpPr/>
            <p:nvPr/>
          </p:nvSpPr>
          <p:spPr>
            <a:xfrm rot="5400000">
              <a:off x="6814262" y="3652211"/>
              <a:ext cx="720000" cy="3401728"/>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sp>
        <p:pic>
          <p:nvPicPr>
            <p:cNvPr id="102" name="Picture 17" descr="\\AGORA20-PC\Users\Public\Music\SEBRAE\Imagens\aviao-viajando-em-torno-da-terra_318-60558.png"/>
            <p:cNvPicPr>
              <a:picLocks noChangeAspect="1" noChangeArrowheads="1"/>
            </p:cNvPicPr>
            <p:nvPr/>
          </p:nvPicPr>
          <p:blipFill>
            <a:blip r:embed="rId8" cstate="print">
              <a:clrChange>
                <a:clrFrom>
                  <a:srgbClr val="FFFFFF"/>
                </a:clrFrom>
                <a:clrTo>
                  <a:srgbClr val="FFFFFF">
                    <a:alpha val="0"/>
                  </a:srgbClr>
                </a:clrTo>
              </a:clrChange>
              <a:biLevel thresh="50000"/>
            </a:blip>
            <a:srcRect/>
            <a:stretch>
              <a:fillRect/>
            </a:stretch>
          </p:blipFill>
          <p:spPr bwMode="auto">
            <a:xfrm>
              <a:off x="4786314" y="5072074"/>
              <a:ext cx="552433" cy="552433"/>
            </a:xfrm>
            <a:prstGeom prst="rect">
              <a:avLst/>
            </a:prstGeom>
            <a:noFill/>
          </p:spPr>
        </p:pic>
      </p:grpSp>
      <p:sp>
        <p:nvSpPr>
          <p:cNvPr id="105" name="CaixaDeTexto 104"/>
          <p:cNvSpPr txBox="1"/>
          <p:nvPr/>
        </p:nvSpPr>
        <p:spPr>
          <a:xfrm>
            <a:off x="214282" y="1406428"/>
            <a:ext cx="8786874" cy="923330"/>
          </a:xfrm>
          <a:prstGeom prst="rect">
            <a:avLst/>
          </a:prstGeom>
          <a:noFill/>
        </p:spPr>
        <p:txBody>
          <a:bodyPr wrap="square" rtlCol="0">
            <a:spAutoFit/>
          </a:bodyPr>
          <a:lstStyle/>
          <a:p>
            <a:pPr algn="just"/>
            <a:r>
              <a:rPr lang="pt-BR" dirty="0" smtClean="0">
                <a:solidFill>
                  <a:schemeClr val="bg1"/>
                </a:solidFill>
              </a:rPr>
              <a:t>De modo geral, quando questionados sobre o porquê de não terem participado da consultoria oferecida, os motivos citados foram (por frequência):  </a:t>
            </a:r>
          </a:p>
          <a:p>
            <a:pPr algn="just"/>
            <a:endParaRPr lang="pt-BR" dirty="0" smtClean="0">
              <a:solidFill>
                <a:schemeClr val="bg1"/>
              </a:solidFill>
            </a:endParaRPr>
          </a:p>
        </p:txBody>
      </p:sp>
      <p:grpSp>
        <p:nvGrpSpPr>
          <p:cNvPr id="193" name="Grupo 192"/>
          <p:cNvGrpSpPr/>
          <p:nvPr/>
        </p:nvGrpSpPr>
        <p:grpSpPr>
          <a:xfrm>
            <a:off x="230972" y="2495940"/>
            <a:ext cx="4198155" cy="726307"/>
            <a:chOff x="230972" y="2495940"/>
            <a:chExt cx="4198155" cy="726307"/>
          </a:xfrm>
        </p:grpSpPr>
        <p:sp>
          <p:nvSpPr>
            <p:cNvPr id="135" name="Divisa 128"/>
            <p:cNvSpPr/>
            <p:nvPr/>
          </p:nvSpPr>
          <p:spPr>
            <a:xfrm rot="5400000">
              <a:off x="2368263" y="1161383"/>
              <a:ext cx="720000" cy="3401728"/>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sp>
        <p:grpSp>
          <p:nvGrpSpPr>
            <p:cNvPr id="116" name="Grupo 115"/>
            <p:cNvGrpSpPr/>
            <p:nvPr/>
          </p:nvGrpSpPr>
          <p:grpSpPr>
            <a:xfrm rot="10800000">
              <a:off x="230972" y="2495940"/>
              <a:ext cx="720000" cy="720000"/>
              <a:chOff x="1" y="2070445"/>
              <a:chExt cx="450938" cy="644197"/>
            </a:xfrm>
          </p:grpSpPr>
          <p:sp>
            <p:nvSpPr>
              <p:cNvPr id="129" name="Divisa 128"/>
              <p:cNvSpPr/>
              <p:nvPr/>
            </p:nvSpPr>
            <p:spPr>
              <a:xfrm rot="16200000">
                <a:off x="-96629" y="2167075"/>
                <a:ext cx="644197" cy="450938"/>
              </a:xfrm>
              <a:prstGeom prst="rect">
                <a:avLst/>
              </a:prstGeom>
              <a:solidFill>
                <a:schemeClr val="accent2"/>
              </a:solidFill>
              <a:ln>
                <a:solidFill>
                  <a:schemeClr val="accent2"/>
                </a:solid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30" name="Divisa 4"/>
              <p:cNvSpPr/>
              <p:nvPr/>
            </p:nvSpPr>
            <p:spPr>
              <a:xfrm rot="10800000">
                <a:off x="1" y="2295914"/>
                <a:ext cx="450938" cy="1932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kern="1200" dirty="0" smtClean="0"/>
                  <a:t>    </a:t>
                </a:r>
                <a:endParaRPr lang="pt-BR" sz="1200" kern="1200" dirty="0"/>
              </a:p>
            </p:txBody>
          </p:sp>
        </p:grpSp>
        <p:pic>
          <p:nvPicPr>
            <p:cNvPr id="97" name="Picture 16" descr="\\AGORA20-PC\Users\Public\Music\SEBRAE\Imagens\ponto-de-interrogacao-em-um-esboco-do-circulo_318-53407.png"/>
            <p:cNvPicPr>
              <a:picLocks noChangeAspect="1" noChangeArrowheads="1"/>
            </p:cNvPicPr>
            <p:nvPr/>
          </p:nvPicPr>
          <p:blipFill>
            <a:blip r:embed="rId9" cstate="print">
              <a:clrChange>
                <a:clrFrom>
                  <a:srgbClr val="FFFFFF"/>
                </a:clrFrom>
                <a:clrTo>
                  <a:srgbClr val="FFFFFF">
                    <a:alpha val="0"/>
                  </a:srgbClr>
                </a:clrTo>
              </a:clrChange>
              <a:grayscl/>
            </a:blip>
            <a:srcRect/>
            <a:stretch>
              <a:fillRect/>
            </a:stretch>
          </p:blipFill>
          <p:spPr bwMode="auto">
            <a:xfrm>
              <a:off x="272072" y="2527602"/>
              <a:ext cx="623870" cy="623870"/>
            </a:xfrm>
            <a:prstGeom prst="rect">
              <a:avLst/>
            </a:prstGeom>
            <a:noFill/>
          </p:spPr>
        </p:pic>
      </p:grpSp>
      <p:sp>
        <p:nvSpPr>
          <p:cNvPr id="186" name="CaixaDeTexto 185"/>
          <p:cNvSpPr txBox="1"/>
          <p:nvPr/>
        </p:nvSpPr>
        <p:spPr>
          <a:xfrm>
            <a:off x="1000100" y="2571744"/>
            <a:ext cx="3429024" cy="784830"/>
          </a:xfrm>
          <a:prstGeom prst="rect">
            <a:avLst/>
          </a:prstGeom>
          <a:noFill/>
        </p:spPr>
        <p:txBody>
          <a:bodyPr wrap="square" rtlCol="0">
            <a:spAutoFit/>
          </a:bodyPr>
          <a:lstStyle/>
          <a:p>
            <a:pPr algn="just"/>
            <a:r>
              <a:rPr lang="pt-BR" sz="1500" dirty="0" smtClean="0">
                <a:solidFill>
                  <a:schemeClr val="tx1">
                    <a:lumMod val="85000"/>
                    <a:lumOff val="15000"/>
                  </a:schemeClr>
                </a:solidFill>
              </a:rPr>
              <a:t>Não foram informados da existência da consultoria de aconselhamento;</a:t>
            </a:r>
          </a:p>
          <a:p>
            <a:pPr algn="just"/>
            <a:endParaRPr lang="pt-BR" sz="1500" dirty="0" smtClean="0">
              <a:solidFill>
                <a:schemeClr val="tx1">
                  <a:lumMod val="85000"/>
                  <a:lumOff val="15000"/>
                </a:schemeClr>
              </a:solidFill>
            </a:endParaRPr>
          </a:p>
        </p:txBody>
      </p:sp>
      <p:sp>
        <p:nvSpPr>
          <p:cNvPr id="187" name="CaixaDeTexto 186"/>
          <p:cNvSpPr txBox="1"/>
          <p:nvPr/>
        </p:nvSpPr>
        <p:spPr>
          <a:xfrm>
            <a:off x="1000100" y="3843980"/>
            <a:ext cx="3429024" cy="784830"/>
          </a:xfrm>
          <a:prstGeom prst="rect">
            <a:avLst/>
          </a:prstGeom>
          <a:noFill/>
        </p:spPr>
        <p:txBody>
          <a:bodyPr wrap="square" rtlCol="0">
            <a:spAutoFit/>
          </a:bodyPr>
          <a:lstStyle/>
          <a:p>
            <a:pPr algn="just"/>
            <a:r>
              <a:rPr lang="pt-BR" sz="1500" dirty="0" smtClean="0">
                <a:solidFill>
                  <a:schemeClr val="tx1">
                    <a:lumMod val="85000"/>
                    <a:lumOff val="15000"/>
                  </a:schemeClr>
                </a:solidFill>
              </a:rPr>
              <a:t>Falta de orientação sobre como agendar a consultoria;</a:t>
            </a:r>
          </a:p>
          <a:p>
            <a:pPr algn="just"/>
            <a:endParaRPr lang="pt-BR" sz="1500" dirty="0" smtClean="0">
              <a:solidFill>
                <a:schemeClr val="tx1">
                  <a:lumMod val="85000"/>
                  <a:lumOff val="15000"/>
                </a:schemeClr>
              </a:solidFill>
            </a:endParaRPr>
          </a:p>
        </p:txBody>
      </p:sp>
      <p:grpSp>
        <p:nvGrpSpPr>
          <p:cNvPr id="197" name="Grupo 196"/>
          <p:cNvGrpSpPr/>
          <p:nvPr/>
        </p:nvGrpSpPr>
        <p:grpSpPr>
          <a:xfrm>
            <a:off x="230972" y="4996271"/>
            <a:ext cx="4187702" cy="727563"/>
            <a:chOff x="230972" y="4996271"/>
            <a:chExt cx="4187702" cy="727563"/>
          </a:xfrm>
        </p:grpSpPr>
        <p:sp>
          <p:nvSpPr>
            <p:cNvPr id="149" name="Divisa 128"/>
            <p:cNvSpPr/>
            <p:nvPr/>
          </p:nvSpPr>
          <p:spPr>
            <a:xfrm rot="5400000">
              <a:off x="2357810" y="3662970"/>
              <a:ext cx="720000" cy="3401728"/>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sp>
        <p:grpSp>
          <p:nvGrpSpPr>
            <p:cNvPr id="118" name="Grupo 117"/>
            <p:cNvGrpSpPr/>
            <p:nvPr/>
          </p:nvGrpSpPr>
          <p:grpSpPr>
            <a:xfrm rot="10800000">
              <a:off x="230972" y="4996271"/>
              <a:ext cx="720000" cy="720000"/>
              <a:chOff x="1" y="1035222"/>
              <a:chExt cx="450938" cy="644197"/>
            </a:xfrm>
          </p:grpSpPr>
          <p:sp>
            <p:nvSpPr>
              <p:cNvPr id="125" name="Divisa 124"/>
              <p:cNvSpPr/>
              <p:nvPr/>
            </p:nvSpPr>
            <p:spPr>
              <a:xfrm rot="16200000">
                <a:off x="-96629" y="1131852"/>
                <a:ext cx="644197" cy="450938"/>
              </a:xfrm>
              <a:prstGeom prst="rect">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126" name="Divisa 8"/>
              <p:cNvSpPr/>
              <p:nvPr/>
            </p:nvSpPr>
            <p:spPr>
              <a:xfrm rot="10800000">
                <a:off x="1" y="1260691"/>
                <a:ext cx="450938" cy="1932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kern="1200" dirty="0" smtClean="0"/>
                  <a:t>   </a:t>
                </a:r>
                <a:endParaRPr lang="pt-BR" sz="1200" kern="1200" dirty="0"/>
              </a:p>
            </p:txBody>
          </p:sp>
        </p:grpSp>
        <p:pic>
          <p:nvPicPr>
            <p:cNvPr id="87" name="Picture 8" descr="\\AGORA20-PC\Users\Public\Music\SEBRAE\Imagens\empresario-correndo-rapido-com-mala-na-mao-direita_318-62442.png"/>
            <p:cNvPicPr>
              <a:picLocks noChangeAspect="1" noChangeArrowheads="1"/>
            </p:cNvPicPr>
            <p:nvPr/>
          </p:nvPicPr>
          <p:blipFill>
            <a:blip r:embed="rId10" cstate="print">
              <a:grayscl/>
            </a:blip>
            <a:srcRect/>
            <a:stretch>
              <a:fillRect/>
            </a:stretch>
          </p:blipFill>
          <p:spPr bwMode="auto">
            <a:xfrm>
              <a:off x="247974" y="5041580"/>
              <a:ext cx="642942" cy="642942"/>
            </a:xfrm>
            <a:prstGeom prst="rect">
              <a:avLst/>
            </a:prstGeom>
            <a:noFill/>
          </p:spPr>
        </p:pic>
      </p:grpSp>
      <p:sp>
        <p:nvSpPr>
          <p:cNvPr id="189" name="CaixaDeTexto 188"/>
          <p:cNvSpPr txBox="1"/>
          <p:nvPr/>
        </p:nvSpPr>
        <p:spPr>
          <a:xfrm>
            <a:off x="1000100" y="4974328"/>
            <a:ext cx="3429024" cy="784830"/>
          </a:xfrm>
          <a:prstGeom prst="rect">
            <a:avLst/>
          </a:prstGeom>
          <a:noFill/>
        </p:spPr>
        <p:txBody>
          <a:bodyPr wrap="square" rtlCol="0">
            <a:spAutoFit/>
          </a:bodyPr>
          <a:lstStyle/>
          <a:p>
            <a:pPr algn="just"/>
            <a:r>
              <a:rPr lang="pt-BR" sz="1500" dirty="0" smtClean="0">
                <a:solidFill>
                  <a:schemeClr val="tx1">
                    <a:lumMod val="85000"/>
                    <a:lumOff val="15000"/>
                  </a:schemeClr>
                </a:solidFill>
              </a:rPr>
              <a:t>Falta de tempo do empresário que é responsável por diversas funções dentro da empresa;</a:t>
            </a:r>
          </a:p>
        </p:txBody>
      </p:sp>
      <p:sp>
        <p:nvSpPr>
          <p:cNvPr id="190" name="CaixaDeTexto 189"/>
          <p:cNvSpPr txBox="1"/>
          <p:nvPr/>
        </p:nvSpPr>
        <p:spPr>
          <a:xfrm>
            <a:off x="5500694" y="2462560"/>
            <a:ext cx="3429024" cy="784830"/>
          </a:xfrm>
          <a:prstGeom prst="rect">
            <a:avLst/>
          </a:prstGeom>
          <a:noFill/>
        </p:spPr>
        <p:txBody>
          <a:bodyPr wrap="square" rtlCol="0">
            <a:spAutoFit/>
          </a:bodyPr>
          <a:lstStyle/>
          <a:p>
            <a:pPr algn="just"/>
            <a:r>
              <a:rPr lang="pt-BR" sz="1500" dirty="0" smtClean="0">
                <a:solidFill>
                  <a:schemeClr val="tx1">
                    <a:lumMod val="85000"/>
                    <a:lumOff val="15000"/>
                  </a:schemeClr>
                </a:solidFill>
              </a:rPr>
              <a:t>Empresa que custeou o curso para o funcionário não julgou importante participar da consultoria;</a:t>
            </a:r>
          </a:p>
        </p:txBody>
      </p:sp>
      <p:sp>
        <p:nvSpPr>
          <p:cNvPr id="191" name="CaixaDeTexto 190"/>
          <p:cNvSpPr txBox="1"/>
          <p:nvPr/>
        </p:nvSpPr>
        <p:spPr>
          <a:xfrm>
            <a:off x="5500694" y="3871276"/>
            <a:ext cx="3357586" cy="553998"/>
          </a:xfrm>
          <a:prstGeom prst="rect">
            <a:avLst/>
          </a:prstGeom>
          <a:noFill/>
        </p:spPr>
        <p:txBody>
          <a:bodyPr wrap="square" rtlCol="0">
            <a:spAutoFit/>
          </a:bodyPr>
          <a:lstStyle/>
          <a:p>
            <a:pPr algn="just"/>
            <a:r>
              <a:rPr lang="pt-BR" sz="1500" dirty="0" smtClean="0">
                <a:solidFill>
                  <a:schemeClr val="tx1">
                    <a:lumMod val="85000"/>
                    <a:lumOff val="15000"/>
                  </a:schemeClr>
                </a:solidFill>
              </a:rPr>
              <a:t>Incompatibilidade de horários com o consultor;</a:t>
            </a:r>
          </a:p>
        </p:txBody>
      </p:sp>
      <p:sp>
        <p:nvSpPr>
          <p:cNvPr id="192" name="CaixaDeTexto 191"/>
          <p:cNvSpPr txBox="1"/>
          <p:nvPr/>
        </p:nvSpPr>
        <p:spPr>
          <a:xfrm>
            <a:off x="5473398" y="5201302"/>
            <a:ext cx="3429024" cy="323165"/>
          </a:xfrm>
          <a:prstGeom prst="rect">
            <a:avLst/>
          </a:prstGeom>
          <a:noFill/>
        </p:spPr>
        <p:txBody>
          <a:bodyPr wrap="square" rtlCol="0">
            <a:spAutoFit/>
          </a:bodyPr>
          <a:lstStyle/>
          <a:p>
            <a:pPr algn="just"/>
            <a:r>
              <a:rPr lang="pt-BR" sz="1500" dirty="0" smtClean="0">
                <a:solidFill>
                  <a:schemeClr val="tx1">
                    <a:lumMod val="85000"/>
                    <a:lumOff val="15000"/>
                  </a:schemeClr>
                </a:solidFill>
              </a:rPr>
              <a:t>Viagem de negócios;</a:t>
            </a:r>
          </a:p>
        </p:txBody>
      </p:sp>
      <p:sp>
        <p:nvSpPr>
          <p:cNvPr id="201" name="CaixaDeTexto 200"/>
          <p:cNvSpPr txBox="1"/>
          <p:nvPr/>
        </p:nvSpPr>
        <p:spPr>
          <a:xfrm>
            <a:off x="3717942" y="3044514"/>
            <a:ext cx="857256" cy="30777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pt-BR" sz="1400" b="1" dirty="0" smtClean="0">
                <a:solidFill>
                  <a:schemeClr val="bg1"/>
                </a:solidFill>
              </a:rPr>
              <a:t>SEBRAE</a:t>
            </a:r>
            <a:endParaRPr lang="pt-BR" sz="1400" b="1" dirty="0" smtClean="0">
              <a:solidFill>
                <a:srgbClr val="C00000"/>
              </a:solidFill>
            </a:endParaRPr>
          </a:p>
        </p:txBody>
      </p:sp>
      <p:sp>
        <p:nvSpPr>
          <p:cNvPr id="202" name="CaixaDeTexto 201"/>
          <p:cNvSpPr txBox="1"/>
          <p:nvPr/>
        </p:nvSpPr>
        <p:spPr>
          <a:xfrm>
            <a:off x="3714744" y="4335669"/>
            <a:ext cx="857256" cy="30777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pt-BR" sz="1400" b="1" dirty="0" smtClean="0">
                <a:solidFill>
                  <a:schemeClr val="bg1"/>
                </a:solidFill>
              </a:rPr>
              <a:t>SEBRAE</a:t>
            </a:r>
            <a:endParaRPr lang="pt-BR" sz="1400" b="1" dirty="0" smtClean="0">
              <a:solidFill>
                <a:srgbClr val="C00000"/>
              </a:solidFill>
            </a:endParaRPr>
          </a:p>
        </p:txBody>
      </p:sp>
      <p:sp>
        <p:nvSpPr>
          <p:cNvPr id="203" name="CaixaDeTexto 202"/>
          <p:cNvSpPr txBox="1"/>
          <p:nvPr/>
        </p:nvSpPr>
        <p:spPr>
          <a:xfrm>
            <a:off x="3711546" y="5572232"/>
            <a:ext cx="857256" cy="307777"/>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pt-BR" sz="1400" b="1" dirty="0" smtClean="0">
                <a:solidFill>
                  <a:schemeClr val="tx1">
                    <a:lumMod val="85000"/>
                    <a:lumOff val="15000"/>
                  </a:schemeClr>
                </a:solidFill>
              </a:rPr>
              <a:t>CLIENTE</a:t>
            </a:r>
          </a:p>
        </p:txBody>
      </p:sp>
      <p:sp>
        <p:nvSpPr>
          <p:cNvPr id="204" name="CaixaDeTexto 203"/>
          <p:cNvSpPr txBox="1"/>
          <p:nvPr/>
        </p:nvSpPr>
        <p:spPr>
          <a:xfrm>
            <a:off x="8232152" y="3049785"/>
            <a:ext cx="857256" cy="307777"/>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pt-BR" sz="1400" b="1" dirty="0" smtClean="0">
                <a:solidFill>
                  <a:schemeClr val="tx1">
                    <a:lumMod val="85000"/>
                    <a:lumOff val="15000"/>
                  </a:schemeClr>
                </a:solidFill>
              </a:rPr>
              <a:t>CLIENTE</a:t>
            </a:r>
          </a:p>
        </p:txBody>
      </p:sp>
      <p:sp>
        <p:nvSpPr>
          <p:cNvPr id="205" name="CaixaDeTexto 204"/>
          <p:cNvSpPr txBox="1"/>
          <p:nvPr/>
        </p:nvSpPr>
        <p:spPr>
          <a:xfrm>
            <a:off x="8232184" y="4335669"/>
            <a:ext cx="857256" cy="307777"/>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pt-BR" sz="1400" b="1" dirty="0" smtClean="0">
                <a:solidFill>
                  <a:schemeClr val="tx1">
                    <a:lumMod val="85000"/>
                    <a:lumOff val="15000"/>
                  </a:schemeClr>
                </a:solidFill>
              </a:rPr>
              <a:t>CLIENTE</a:t>
            </a:r>
          </a:p>
        </p:txBody>
      </p:sp>
      <p:sp>
        <p:nvSpPr>
          <p:cNvPr id="206" name="CaixaDeTexto 205"/>
          <p:cNvSpPr txBox="1"/>
          <p:nvPr/>
        </p:nvSpPr>
        <p:spPr>
          <a:xfrm>
            <a:off x="8232216" y="5566961"/>
            <a:ext cx="857256" cy="307777"/>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pt-BR" sz="1400" b="1" dirty="0" smtClean="0">
                <a:solidFill>
                  <a:schemeClr val="tx1">
                    <a:lumMod val="85000"/>
                    <a:lumOff val="15000"/>
                  </a:schemeClr>
                </a:solidFill>
              </a:rPr>
              <a:t>CLIENTE</a:t>
            </a:r>
          </a:p>
        </p:txBody>
      </p:sp>
    </p:spTree>
    <p:extLst>
      <p:ext uri="{BB962C8B-B14F-4D97-AF65-F5344CB8AC3E}">
        <p14:creationId xmlns:p14="http://schemas.microsoft.com/office/powerpoint/2010/main" val="309759411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ppt_x</p:attrName>
                                        </p:attrNameLst>
                                      </p:cBhvr>
                                      <p:tavLst>
                                        <p:tav tm="0">
                                          <p:val>
                                            <p:strVal val="#ppt_x-.2"/>
                                          </p:val>
                                        </p:tav>
                                        <p:tav tm="100000">
                                          <p:val>
                                            <p:strVal val="#ppt_x"/>
                                          </p:val>
                                        </p:tav>
                                      </p:tavLst>
                                    </p:anim>
                                    <p:anim calcmode="lin" valueType="num">
                                      <p:cBhvr>
                                        <p:cTn id="8" dur="500" fill="hold"/>
                                        <p:tgtEl>
                                          <p:spTgt spid="63"/>
                                        </p:tgtEl>
                                        <p:attrNameLst>
                                          <p:attrName>ppt_y</p:attrName>
                                        </p:attrNameLst>
                                      </p:cBhvr>
                                      <p:tavLst>
                                        <p:tav tm="0">
                                          <p:val>
                                            <p:strVal val="#ppt_y"/>
                                          </p:val>
                                        </p:tav>
                                        <p:tav tm="100000">
                                          <p:val>
                                            <p:strVal val="#ppt_y"/>
                                          </p:val>
                                        </p:tav>
                                      </p:tavLst>
                                    </p:anim>
                                    <p:animEffect transition="in" filter="wipe(right)" prLst="gradientSize: 0.1">
                                      <p:cBhvr>
                                        <p:cTn id="9" dur="500"/>
                                        <p:tgtEl>
                                          <p:spTgt spid="63"/>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ppt_x</p:attrName>
                                        </p:attrNameLst>
                                      </p:cBhvr>
                                      <p:tavLst>
                                        <p:tav tm="0">
                                          <p:val>
                                            <p:strVal val="#ppt_x-.2"/>
                                          </p:val>
                                        </p:tav>
                                        <p:tav tm="100000">
                                          <p:val>
                                            <p:strVal val="#ppt_x"/>
                                          </p:val>
                                        </p:tav>
                                      </p:tavLst>
                                    </p:anim>
                                    <p:anim calcmode="lin" valueType="num">
                                      <p:cBhvr>
                                        <p:cTn id="13" dur="500" fill="hold"/>
                                        <p:tgtEl>
                                          <p:spTgt spid="64"/>
                                        </p:tgtEl>
                                        <p:attrNameLst>
                                          <p:attrName>ppt_y</p:attrName>
                                        </p:attrNameLst>
                                      </p:cBhvr>
                                      <p:tavLst>
                                        <p:tav tm="0">
                                          <p:val>
                                            <p:strVal val="#ppt_y"/>
                                          </p:val>
                                        </p:tav>
                                        <p:tav tm="100000">
                                          <p:val>
                                            <p:strVal val="#ppt_y"/>
                                          </p:val>
                                        </p:tav>
                                      </p:tavLst>
                                    </p:anim>
                                    <p:animEffect transition="in" filter="wipe(right)" prLst="gradientSize: 0.1">
                                      <p:cBhvr>
                                        <p:cTn id="14" dur="500"/>
                                        <p:tgtEl>
                                          <p:spTgt spid="64"/>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05"/>
                                        </p:tgtEl>
                                        <p:attrNameLst>
                                          <p:attrName>style.visibility</p:attrName>
                                        </p:attrNameLst>
                                      </p:cBhvr>
                                      <p:to>
                                        <p:strVal val="visible"/>
                                      </p:to>
                                    </p:set>
                                    <p:animEffect transition="in" filter="fade">
                                      <p:cBhvr>
                                        <p:cTn id="18" dur="1000"/>
                                        <p:tgtEl>
                                          <p:spTgt spid="105"/>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93"/>
                                        </p:tgtEl>
                                        <p:attrNameLst>
                                          <p:attrName>style.visibility</p:attrName>
                                        </p:attrNameLst>
                                      </p:cBhvr>
                                      <p:to>
                                        <p:strVal val="visible"/>
                                      </p:to>
                                    </p:set>
                                    <p:animEffect transition="in" filter="wipe(left)">
                                      <p:cBhvr>
                                        <p:cTn id="22" dur="500"/>
                                        <p:tgtEl>
                                          <p:spTgt spid="19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86"/>
                                        </p:tgtEl>
                                        <p:attrNameLst>
                                          <p:attrName>style.visibility</p:attrName>
                                        </p:attrNameLst>
                                      </p:cBhvr>
                                      <p:to>
                                        <p:strVal val="visible"/>
                                      </p:to>
                                    </p:set>
                                    <p:animEffect transition="in" filter="wipe(left)">
                                      <p:cBhvr>
                                        <p:cTn id="26" dur="500"/>
                                        <p:tgtEl>
                                          <p:spTgt spid="186"/>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201"/>
                                        </p:tgtEl>
                                        <p:attrNameLst>
                                          <p:attrName>style.visibility</p:attrName>
                                        </p:attrNameLst>
                                      </p:cBhvr>
                                      <p:to>
                                        <p:strVal val="visible"/>
                                      </p:to>
                                    </p:set>
                                    <p:animEffect transition="in" filter="wipe(left)">
                                      <p:cBhvr>
                                        <p:cTn id="30" dur="500"/>
                                        <p:tgtEl>
                                          <p:spTgt spid="201"/>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194"/>
                                        </p:tgtEl>
                                        <p:attrNameLst>
                                          <p:attrName>style.visibility</p:attrName>
                                        </p:attrNameLst>
                                      </p:cBhvr>
                                      <p:to>
                                        <p:strVal val="visible"/>
                                      </p:to>
                                    </p:set>
                                    <p:animEffect transition="in" filter="wipe(left)">
                                      <p:cBhvr>
                                        <p:cTn id="34" dur="500"/>
                                        <p:tgtEl>
                                          <p:spTgt spid="194"/>
                                        </p:tgtEl>
                                      </p:cBhvr>
                                    </p:animEffect>
                                  </p:childTnLst>
                                </p:cTn>
                              </p:par>
                            </p:childTnLst>
                          </p:cTn>
                        </p:par>
                        <p:par>
                          <p:cTn id="35" fill="hold">
                            <p:stCondLst>
                              <p:cond delay="3500"/>
                            </p:stCondLst>
                            <p:childTnLst>
                              <p:par>
                                <p:cTn id="36" presetID="22" presetClass="entr" presetSubtype="8" fill="hold" grpId="1" nodeType="afterEffect">
                                  <p:stCondLst>
                                    <p:cond delay="0"/>
                                  </p:stCondLst>
                                  <p:childTnLst>
                                    <p:set>
                                      <p:cBhvr>
                                        <p:cTn id="37" dur="1" fill="hold">
                                          <p:stCondLst>
                                            <p:cond delay="0"/>
                                          </p:stCondLst>
                                        </p:cTn>
                                        <p:tgtEl>
                                          <p:spTgt spid="187"/>
                                        </p:tgtEl>
                                        <p:attrNameLst>
                                          <p:attrName>style.visibility</p:attrName>
                                        </p:attrNameLst>
                                      </p:cBhvr>
                                      <p:to>
                                        <p:strVal val="visible"/>
                                      </p:to>
                                    </p:set>
                                    <p:animEffect transition="in" filter="wipe(left)">
                                      <p:cBhvr>
                                        <p:cTn id="38" dur="500"/>
                                        <p:tgtEl>
                                          <p:spTgt spid="187"/>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202"/>
                                        </p:tgtEl>
                                        <p:attrNameLst>
                                          <p:attrName>style.visibility</p:attrName>
                                        </p:attrNameLst>
                                      </p:cBhvr>
                                      <p:to>
                                        <p:strVal val="visible"/>
                                      </p:to>
                                    </p:set>
                                    <p:animEffect transition="in" filter="wipe(left)">
                                      <p:cBhvr>
                                        <p:cTn id="42" dur="500"/>
                                        <p:tgtEl>
                                          <p:spTgt spid="202"/>
                                        </p:tgtEl>
                                      </p:cBhvr>
                                    </p:animEffect>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197"/>
                                        </p:tgtEl>
                                        <p:attrNameLst>
                                          <p:attrName>style.visibility</p:attrName>
                                        </p:attrNameLst>
                                      </p:cBhvr>
                                      <p:to>
                                        <p:strVal val="visible"/>
                                      </p:to>
                                    </p:set>
                                    <p:animEffect transition="in" filter="wipe(left)">
                                      <p:cBhvr>
                                        <p:cTn id="46" dur="500"/>
                                        <p:tgtEl>
                                          <p:spTgt spid="197"/>
                                        </p:tgtEl>
                                      </p:cBhvr>
                                    </p:animEffect>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189"/>
                                        </p:tgtEl>
                                        <p:attrNameLst>
                                          <p:attrName>style.visibility</p:attrName>
                                        </p:attrNameLst>
                                      </p:cBhvr>
                                      <p:to>
                                        <p:strVal val="visible"/>
                                      </p:to>
                                    </p:set>
                                    <p:animEffect transition="in" filter="wipe(left)">
                                      <p:cBhvr>
                                        <p:cTn id="50" dur="500"/>
                                        <p:tgtEl>
                                          <p:spTgt spid="189"/>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203"/>
                                        </p:tgtEl>
                                        <p:attrNameLst>
                                          <p:attrName>style.visibility</p:attrName>
                                        </p:attrNameLst>
                                      </p:cBhvr>
                                      <p:to>
                                        <p:strVal val="visible"/>
                                      </p:to>
                                    </p:set>
                                    <p:animEffect transition="in" filter="wipe(left)">
                                      <p:cBhvr>
                                        <p:cTn id="54" dur="500"/>
                                        <p:tgtEl>
                                          <p:spTgt spid="203"/>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left)">
                                      <p:cBhvr>
                                        <p:cTn id="58" dur="500"/>
                                        <p:tgtEl>
                                          <p:spTgt spid="198"/>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90"/>
                                        </p:tgtEl>
                                        <p:attrNameLst>
                                          <p:attrName>style.visibility</p:attrName>
                                        </p:attrNameLst>
                                      </p:cBhvr>
                                      <p:to>
                                        <p:strVal val="visible"/>
                                      </p:to>
                                    </p:set>
                                    <p:animEffect transition="in" filter="wipe(left)">
                                      <p:cBhvr>
                                        <p:cTn id="62" dur="500"/>
                                        <p:tgtEl>
                                          <p:spTgt spid="190"/>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204"/>
                                        </p:tgtEl>
                                        <p:attrNameLst>
                                          <p:attrName>style.visibility</p:attrName>
                                        </p:attrNameLst>
                                      </p:cBhvr>
                                      <p:to>
                                        <p:strVal val="visible"/>
                                      </p:to>
                                    </p:set>
                                    <p:animEffect transition="in" filter="wipe(left)">
                                      <p:cBhvr>
                                        <p:cTn id="66" dur="500"/>
                                        <p:tgtEl>
                                          <p:spTgt spid="204"/>
                                        </p:tgtEl>
                                      </p:cBhvr>
                                    </p:animEffect>
                                  </p:childTnLst>
                                </p:cTn>
                              </p:par>
                            </p:childTnLst>
                          </p:cTn>
                        </p:par>
                        <p:par>
                          <p:cTn id="67" fill="hold">
                            <p:stCondLst>
                              <p:cond delay="7500"/>
                            </p:stCondLst>
                            <p:childTnLst>
                              <p:par>
                                <p:cTn id="68" presetID="22" presetClass="entr" presetSubtype="8" fill="hold" nodeType="afterEffect">
                                  <p:stCondLst>
                                    <p:cond delay="0"/>
                                  </p:stCondLst>
                                  <p:childTnLst>
                                    <p:set>
                                      <p:cBhvr>
                                        <p:cTn id="69" dur="1" fill="hold">
                                          <p:stCondLst>
                                            <p:cond delay="0"/>
                                          </p:stCondLst>
                                        </p:cTn>
                                        <p:tgtEl>
                                          <p:spTgt spid="199"/>
                                        </p:tgtEl>
                                        <p:attrNameLst>
                                          <p:attrName>style.visibility</p:attrName>
                                        </p:attrNameLst>
                                      </p:cBhvr>
                                      <p:to>
                                        <p:strVal val="visible"/>
                                      </p:to>
                                    </p:set>
                                    <p:animEffect transition="in" filter="wipe(left)">
                                      <p:cBhvr>
                                        <p:cTn id="70" dur="500"/>
                                        <p:tgtEl>
                                          <p:spTgt spid="199"/>
                                        </p:tgtEl>
                                      </p:cBhvr>
                                    </p:animEffect>
                                  </p:childTnLst>
                                </p:cTn>
                              </p:par>
                            </p:childTnLst>
                          </p:cTn>
                        </p:par>
                        <p:par>
                          <p:cTn id="71" fill="hold">
                            <p:stCondLst>
                              <p:cond delay="8000"/>
                            </p:stCondLst>
                            <p:childTnLst>
                              <p:par>
                                <p:cTn id="72" presetID="22" presetClass="entr" presetSubtype="8" fill="hold" grpId="0" nodeType="afterEffect">
                                  <p:stCondLst>
                                    <p:cond delay="0"/>
                                  </p:stCondLst>
                                  <p:childTnLst>
                                    <p:set>
                                      <p:cBhvr>
                                        <p:cTn id="73" dur="1" fill="hold">
                                          <p:stCondLst>
                                            <p:cond delay="0"/>
                                          </p:stCondLst>
                                        </p:cTn>
                                        <p:tgtEl>
                                          <p:spTgt spid="191"/>
                                        </p:tgtEl>
                                        <p:attrNameLst>
                                          <p:attrName>style.visibility</p:attrName>
                                        </p:attrNameLst>
                                      </p:cBhvr>
                                      <p:to>
                                        <p:strVal val="visible"/>
                                      </p:to>
                                    </p:set>
                                    <p:animEffect transition="in" filter="wipe(left)">
                                      <p:cBhvr>
                                        <p:cTn id="74" dur="500"/>
                                        <p:tgtEl>
                                          <p:spTgt spid="191"/>
                                        </p:tgtEl>
                                      </p:cBhvr>
                                    </p:animEffect>
                                  </p:childTnLst>
                                </p:cTn>
                              </p:par>
                            </p:childTnLst>
                          </p:cTn>
                        </p:par>
                        <p:par>
                          <p:cTn id="75" fill="hold">
                            <p:stCondLst>
                              <p:cond delay="8500"/>
                            </p:stCondLst>
                            <p:childTnLst>
                              <p:par>
                                <p:cTn id="76" presetID="22" presetClass="entr" presetSubtype="8" fill="hold" grpId="0" nodeType="afterEffect">
                                  <p:stCondLst>
                                    <p:cond delay="0"/>
                                  </p:stCondLst>
                                  <p:childTnLst>
                                    <p:set>
                                      <p:cBhvr>
                                        <p:cTn id="77" dur="1" fill="hold">
                                          <p:stCondLst>
                                            <p:cond delay="0"/>
                                          </p:stCondLst>
                                        </p:cTn>
                                        <p:tgtEl>
                                          <p:spTgt spid="205"/>
                                        </p:tgtEl>
                                        <p:attrNameLst>
                                          <p:attrName>style.visibility</p:attrName>
                                        </p:attrNameLst>
                                      </p:cBhvr>
                                      <p:to>
                                        <p:strVal val="visible"/>
                                      </p:to>
                                    </p:set>
                                    <p:animEffect transition="in" filter="wipe(left)">
                                      <p:cBhvr>
                                        <p:cTn id="78" dur="500"/>
                                        <p:tgtEl>
                                          <p:spTgt spid="205"/>
                                        </p:tgtEl>
                                      </p:cBhvr>
                                    </p:animEffect>
                                  </p:childTnLst>
                                </p:cTn>
                              </p:par>
                            </p:childTnLst>
                          </p:cTn>
                        </p:par>
                        <p:par>
                          <p:cTn id="79" fill="hold">
                            <p:stCondLst>
                              <p:cond delay="9000"/>
                            </p:stCondLst>
                            <p:childTnLst>
                              <p:par>
                                <p:cTn id="80" presetID="22" presetClass="entr" presetSubtype="8" fill="hold" nodeType="afterEffect">
                                  <p:stCondLst>
                                    <p:cond delay="0"/>
                                  </p:stCondLst>
                                  <p:childTnLst>
                                    <p:set>
                                      <p:cBhvr>
                                        <p:cTn id="81" dur="1" fill="hold">
                                          <p:stCondLst>
                                            <p:cond delay="0"/>
                                          </p:stCondLst>
                                        </p:cTn>
                                        <p:tgtEl>
                                          <p:spTgt spid="200"/>
                                        </p:tgtEl>
                                        <p:attrNameLst>
                                          <p:attrName>style.visibility</p:attrName>
                                        </p:attrNameLst>
                                      </p:cBhvr>
                                      <p:to>
                                        <p:strVal val="visible"/>
                                      </p:to>
                                    </p:set>
                                    <p:animEffect transition="in" filter="wipe(left)">
                                      <p:cBhvr>
                                        <p:cTn id="82" dur="500"/>
                                        <p:tgtEl>
                                          <p:spTgt spid="200"/>
                                        </p:tgtEl>
                                      </p:cBhvr>
                                    </p:animEffect>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192"/>
                                        </p:tgtEl>
                                        <p:attrNameLst>
                                          <p:attrName>style.visibility</p:attrName>
                                        </p:attrNameLst>
                                      </p:cBhvr>
                                      <p:to>
                                        <p:strVal val="visible"/>
                                      </p:to>
                                    </p:set>
                                    <p:animEffect transition="in" filter="wipe(left)">
                                      <p:cBhvr>
                                        <p:cTn id="86" dur="500"/>
                                        <p:tgtEl>
                                          <p:spTgt spid="192"/>
                                        </p:tgtEl>
                                      </p:cBhvr>
                                    </p:animEffect>
                                  </p:childTnLst>
                                </p:cTn>
                              </p:par>
                            </p:childTnLst>
                          </p:cTn>
                        </p:par>
                        <p:par>
                          <p:cTn id="87" fill="hold">
                            <p:stCondLst>
                              <p:cond delay="10000"/>
                            </p:stCondLst>
                            <p:childTnLst>
                              <p:par>
                                <p:cTn id="88" presetID="22" presetClass="entr" presetSubtype="8" fill="hold" grpId="0" nodeType="afterEffect">
                                  <p:stCondLst>
                                    <p:cond delay="0"/>
                                  </p:stCondLst>
                                  <p:childTnLst>
                                    <p:set>
                                      <p:cBhvr>
                                        <p:cTn id="89" dur="1" fill="hold">
                                          <p:stCondLst>
                                            <p:cond delay="0"/>
                                          </p:stCondLst>
                                        </p:cTn>
                                        <p:tgtEl>
                                          <p:spTgt spid="206"/>
                                        </p:tgtEl>
                                        <p:attrNameLst>
                                          <p:attrName>style.visibility</p:attrName>
                                        </p:attrNameLst>
                                      </p:cBhvr>
                                      <p:to>
                                        <p:strVal val="visible"/>
                                      </p:to>
                                    </p:set>
                                    <p:animEffect transition="in" filter="wipe(left)">
                                      <p:cBhvr>
                                        <p:cTn id="90"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105" grpId="0"/>
      <p:bldP spid="186" grpId="0"/>
      <p:bldP spid="187" grpId="1"/>
      <p:bldP spid="189" grpId="0"/>
      <p:bldP spid="190" grpId="0"/>
      <p:bldP spid="191" grpId="0"/>
      <p:bldP spid="192" grpId="0"/>
      <p:bldP spid="201" grpId="0" animBg="1"/>
      <p:bldP spid="202" grpId="0" animBg="1"/>
      <p:bldP spid="203" grpId="0" animBg="1"/>
      <p:bldP spid="204" grpId="0" animBg="1"/>
      <p:bldP spid="205" grpId="0" animBg="1"/>
      <p:bldP spid="20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83" name="Imagem 82" descr="Icon11.png"/>
          <p:cNvPicPr>
            <a:picLocks noChangeAspect="1"/>
          </p:cNvPicPr>
          <p:nvPr/>
        </p:nvPicPr>
        <p:blipFill>
          <a:blip r:embed="rId3" cstate="print"/>
          <a:stretch>
            <a:fillRect/>
          </a:stretch>
        </p:blipFill>
        <p:spPr>
          <a:xfrm>
            <a:off x="8247028" y="3214686"/>
            <a:ext cx="763950" cy="1110965"/>
          </a:xfrm>
          <a:prstGeom prst="rect">
            <a:avLst/>
          </a:prstGeom>
        </p:spPr>
      </p:pic>
      <p:sp>
        <p:nvSpPr>
          <p:cNvPr id="13" name="Espaço Reservado para Número de Slide 4"/>
          <p:cNvSpPr txBox="1">
            <a:spLocks/>
          </p:cNvSpPr>
          <p:nvPr/>
        </p:nvSpPr>
        <p:spPr>
          <a:xfrm>
            <a:off x="6803490" y="6477086"/>
            <a:ext cx="2311400" cy="365125"/>
          </a:xfrm>
          <a:prstGeom prst="rect">
            <a:avLst/>
          </a:prstGeom>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14A94C8-227F-40E5-9F84-83FD78255E00}" type="slidenum">
              <a:rPr kumimoji="0" lang="pt-BR"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21</a:t>
            </a:fld>
            <a:endParaRPr kumimoji="0" lang="pt-BR" sz="1200" b="0" i="0" u="none" strike="noStrike" kern="1200" cap="none" spc="0" normalizeH="0" baseline="0" noProof="0" dirty="0">
              <a:ln>
                <a:noFill/>
              </a:ln>
              <a:solidFill>
                <a:schemeClr val="bg1"/>
              </a:solidFill>
              <a:effectLst/>
              <a:uLnTx/>
              <a:uFillTx/>
              <a:latin typeface="+mn-lt"/>
              <a:ea typeface="+mn-ea"/>
              <a:cs typeface="+mn-cs"/>
            </a:endParaRPr>
          </a:p>
        </p:txBody>
      </p:sp>
      <p:pic>
        <p:nvPicPr>
          <p:cNvPr id="63" name="Picture 7"/>
          <p:cNvPicPr>
            <a:picLocks noChangeAspect="1" noChangeArrowheads="1"/>
          </p:cNvPicPr>
          <p:nvPr/>
        </p:nvPicPr>
        <p:blipFill>
          <a:blip r:embed="rId4"/>
          <a:srcRect/>
          <a:stretch>
            <a:fillRect/>
          </a:stretch>
        </p:blipFill>
        <p:spPr bwMode="auto">
          <a:xfrm>
            <a:off x="5786446" y="500042"/>
            <a:ext cx="1928826" cy="142876"/>
          </a:xfrm>
          <a:prstGeom prst="rect">
            <a:avLst/>
          </a:prstGeom>
          <a:noFill/>
          <a:ln w="9525">
            <a:noFill/>
            <a:miter lim="800000"/>
            <a:headEnd/>
            <a:tailEnd/>
          </a:ln>
          <a:effectLst/>
        </p:spPr>
      </p:pic>
      <p:sp>
        <p:nvSpPr>
          <p:cNvPr id="64" name="CaixaDeTexto 63"/>
          <p:cNvSpPr txBox="1"/>
          <p:nvPr/>
        </p:nvSpPr>
        <p:spPr>
          <a:xfrm>
            <a:off x="5566102" y="571480"/>
            <a:ext cx="2264750" cy="646331"/>
          </a:xfrm>
          <a:prstGeom prst="rect">
            <a:avLst/>
          </a:prstGeom>
          <a:noFill/>
        </p:spPr>
        <p:txBody>
          <a:bodyPr wrap="square" rtlCol="0">
            <a:spAutoFit/>
          </a:bodyPr>
          <a:lstStyle/>
          <a:p>
            <a:r>
              <a:rPr lang="pt-BR" sz="3600" dirty="0" smtClean="0">
                <a:ln w="18415" cmpd="sng">
                  <a:noFill/>
                  <a:prstDash val="solid"/>
                </a:ln>
                <a:solidFill>
                  <a:schemeClr val="bg1"/>
                </a:solidFill>
                <a:effectLst>
                  <a:outerShdw blurRad="63500" dir="3600000" algn="tl" rotWithShape="0">
                    <a:srgbClr val="000000">
                      <a:alpha val="70000"/>
                    </a:srgbClr>
                  </a:outerShdw>
                </a:effectLst>
                <a:latin typeface="Century Gothic" pitchFamily="34" charset="0"/>
              </a:rPr>
              <a:t>ausência</a:t>
            </a:r>
            <a:endParaRPr lang="pt-BR" sz="3600" dirty="0">
              <a:ln w="18415" cmpd="sng">
                <a:noFill/>
                <a:prstDash val="solid"/>
              </a:ln>
              <a:solidFill>
                <a:schemeClr val="bg1"/>
              </a:solidFill>
              <a:effectLst>
                <a:outerShdw blurRad="63500" dir="3600000" algn="tl" rotWithShape="0">
                  <a:srgbClr val="000000">
                    <a:alpha val="70000"/>
                  </a:srgbClr>
                </a:outerShdw>
              </a:effectLst>
              <a:latin typeface="Century Gothic" pitchFamily="34" charset="0"/>
            </a:endParaRPr>
          </a:p>
        </p:txBody>
      </p:sp>
      <p:pic>
        <p:nvPicPr>
          <p:cNvPr id="60" name="Picture 3" descr="\\AGORA20-PC\Users\Public\Music\SEBRAE\Imagens\Nova_01\conversa.png"/>
          <p:cNvPicPr>
            <a:picLocks noChangeAspect="1" noChangeArrowheads="1"/>
          </p:cNvPicPr>
          <p:nvPr/>
        </p:nvPicPr>
        <p:blipFill>
          <a:blip r:embed="rId5"/>
          <a:srcRect/>
          <a:stretch>
            <a:fillRect/>
          </a:stretch>
        </p:blipFill>
        <p:spPr bwMode="auto">
          <a:xfrm>
            <a:off x="-117589" y="-24"/>
            <a:ext cx="1246917" cy="1143007"/>
          </a:xfrm>
          <a:prstGeom prst="rect">
            <a:avLst/>
          </a:prstGeom>
          <a:noFill/>
        </p:spPr>
      </p:pic>
      <p:grpSp>
        <p:nvGrpSpPr>
          <p:cNvPr id="72" name="Grupo 71"/>
          <p:cNvGrpSpPr/>
          <p:nvPr/>
        </p:nvGrpSpPr>
        <p:grpSpPr>
          <a:xfrm>
            <a:off x="182517" y="1233058"/>
            <a:ext cx="6675499" cy="5465244"/>
            <a:chOff x="298098" y="1178466"/>
            <a:chExt cx="6675499" cy="5465244"/>
          </a:xfrm>
        </p:grpSpPr>
        <p:sp>
          <p:nvSpPr>
            <p:cNvPr id="84" name="Retângulo 83"/>
            <p:cNvSpPr/>
            <p:nvPr/>
          </p:nvSpPr>
          <p:spPr>
            <a:xfrm rot="10800000">
              <a:off x="1071539" y="1643070"/>
              <a:ext cx="5616306" cy="5000639"/>
            </a:xfrm>
            <a:prstGeom prst="rect">
              <a:avLst/>
            </a:prstGeom>
            <a:solidFill>
              <a:schemeClr val="bg1">
                <a:alpha val="66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pt-BR"/>
            </a:p>
          </p:txBody>
        </p:sp>
        <p:grpSp>
          <p:nvGrpSpPr>
            <p:cNvPr id="2" name="Grupo 65"/>
            <p:cNvGrpSpPr/>
            <p:nvPr/>
          </p:nvGrpSpPr>
          <p:grpSpPr>
            <a:xfrm>
              <a:off x="1366086" y="2714643"/>
              <a:ext cx="2637775" cy="893592"/>
              <a:chOff x="2407102" y="3902641"/>
              <a:chExt cx="3039193" cy="1029579"/>
            </a:xfrm>
          </p:grpSpPr>
          <p:grpSp>
            <p:nvGrpSpPr>
              <p:cNvPr id="3" name="Grupo 155"/>
              <p:cNvGrpSpPr/>
              <p:nvPr/>
            </p:nvGrpSpPr>
            <p:grpSpPr>
              <a:xfrm>
                <a:off x="3044308" y="3969226"/>
                <a:ext cx="1728499" cy="962994"/>
                <a:chOff x="1525060" y="3843250"/>
                <a:chExt cx="1728499" cy="962994"/>
              </a:xfrm>
            </p:grpSpPr>
            <p:sp>
              <p:nvSpPr>
                <p:cNvPr id="157" name="CaixaDeTexto 156"/>
                <p:cNvSpPr txBox="1"/>
                <p:nvPr/>
              </p:nvSpPr>
              <p:spPr>
                <a:xfrm>
                  <a:off x="1525060" y="4452980"/>
                  <a:ext cx="1728499" cy="353264"/>
                </a:xfrm>
                <a:prstGeom prst="rect">
                  <a:avLst/>
                </a:prstGeom>
                <a:noFill/>
              </p:spPr>
              <p:txBody>
                <a:bodyPr wrap="square" rtlCol="0">
                  <a:spAutoFit/>
                </a:bodyPr>
                <a:lstStyle/>
                <a:p>
                  <a:pPr algn="ctr"/>
                  <a:r>
                    <a:rPr lang="pt-BR" sz="1400" dirty="0" smtClean="0">
                      <a:solidFill>
                        <a:schemeClr val="tx1">
                          <a:lumMod val="85000"/>
                          <a:lumOff val="15000"/>
                        </a:schemeClr>
                      </a:solidFill>
                    </a:rPr>
                    <a:t>Não informado</a:t>
                  </a:r>
                  <a:endParaRPr lang="pt-BR" sz="1400" dirty="0">
                    <a:solidFill>
                      <a:schemeClr val="tx1">
                        <a:lumMod val="85000"/>
                        <a:lumOff val="15000"/>
                      </a:schemeClr>
                    </a:solidFill>
                  </a:endParaRPr>
                </a:p>
              </p:txBody>
            </p:sp>
            <p:pic>
              <p:nvPicPr>
                <p:cNvPr id="158" name="Picture 16" descr="\\AGORA20-PC\Users\Public\Music\SEBRAE\Imagens\ponto-de-interrogacao-em-um-esboco-do-circulo_318-53407.png"/>
                <p:cNvPicPr>
                  <a:picLocks noChangeAspect="1" noChangeArrowheads="1"/>
                </p:cNvPicPr>
                <p:nvPr/>
              </p:nvPicPr>
              <p:blipFill>
                <a:blip r:embed="rId6" cstate="print">
                  <a:clrChange>
                    <a:clrFrom>
                      <a:srgbClr val="FFFFFF"/>
                    </a:clrFrom>
                    <a:clrTo>
                      <a:srgbClr val="FFFFFF">
                        <a:alpha val="0"/>
                      </a:srgbClr>
                    </a:clrTo>
                  </a:clrChange>
                  <a:biLevel thresh="50000"/>
                </a:blip>
                <a:srcRect/>
                <a:stretch>
                  <a:fillRect/>
                </a:stretch>
              </p:blipFill>
              <p:spPr bwMode="auto">
                <a:xfrm>
                  <a:off x="2080912" y="3843250"/>
                  <a:ext cx="623870" cy="623870"/>
                </a:xfrm>
                <a:prstGeom prst="rect">
                  <a:avLst/>
                </a:prstGeom>
                <a:noFill/>
              </p:spPr>
            </p:pic>
          </p:grpSp>
          <p:grpSp>
            <p:nvGrpSpPr>
              <p:cNvPr id="4" name="Grupo 158"/>
              <p:cNvGrpSpPr/>
              <p:nvPr/>
            </p:nvGrpSpPr>
            <p:grpSpPr>
              <a:xfrm>
                <a:off x="4589039" y="4063576"/>
                <a:ext cx="857256" cy="801553"/>
                <a:chOff x="3121539" y="1036888"/>
                <a:chExt cx="857256" cy="801553"/>
              </a:xfrm>
            </p:grpSpPr>
            <p:pic>
              <p:nvPicPr>
                <p:cNvPr id="160" name="Picture 8" descr="\\AGORA20-PC\Users\Public\Music\SEBRAE\Imagens\empresario-correndo-rapido-com-mala-na-mao-direita_318-62442.png"/>
                <p:cNvPicPr>
                  <a:picLocks noChangeAspect="1" noChangeArrowheads="1"/>
                </p:cNvPicPr>
                <p:nvPr/>
              </p:nvPicPr>
              <p:blipFill>
                <a:blip r:embed="rId7" cstate="print">
                  <a:biLevel thresh="50000"/>
                </a:blip>
                <a:srcRect/>
                <a:stretch>
                  <a:fillRect/>
                </a:stretch>
              </p:blipFill>
              <p:spPr bwMode="auto">
                <a:xfrm>
                  <a:off x="3284993" y="1036888"/>
                  <a:ext cx="550926" cy="550926"/>
                </a:xfrm>
                <a:prstGeom prst="rect">
                  <a:avLst/>
                </a:prstGeom>
                <a:noFill/>
              </p:spPr>
            </p:pic>
            <p:sp>
              <p:nvSpPr>
                <p:cNvPr id="161" name="CaixaDeTexto 160"/>
                <p:cNvSpPr txBox="1"/>
                <p:nvPr/>
              </p:nvSpPr>
              <p:spPr>
                <a:xfrm>
                  <a:off x="3121539" y="1530664"/>
                  <a:ext cx="857256" cy="307777"/>
                </a:xfrm>
                <a:prstGeom prst="rect">
                  <a:avLst/>
                </a:prstGeom>
                <a:noFill/>
              </p:spPr>
              <p:txBody>
                <a:bodyPr wrap="square" rtlCol="0">
                  <a:spAutoFit/>
                </a:bodyPr>
                <a:lstStyle/>
                <a:p>
                  <a:pPr algn="ctr"/>
                  <a:r>
                    <a:rPr lang="pt-BR" sz="1400" dirty="0" smtClean="0">
                      <a:solidFill>
                        <a:schemeClr val="tx1">
                          <a:lumMod val="85000"/>
                          <a:lumOff val="15000"/>
                        </a:schemeClr>
                      </a:solidFill>
                    </a:rPr>
                    <a:t>Tempo</a:t>
                  </a:r>
                  <a:endParaRPr lang="pt-BR" sz="1400" dirty="0">
                    <a:solidFill>
                      <a:schemeClr val="tx1">
                        <a:lumMod val="85000"/>
                        <a:lumOff val="15000"/>
                      </a:schemeClr>
                    </a:solidFill>
                  </a:endParaRPr>
                </a:p>
              </p:txBody>
            </p:sp>
          </p:grpSp>
          <p:grpSp>
            <p:nvGrpSpPr>
              <p:cNvPr id="5" name="Grupo 181"/>
              <p:cNvGrpSpPr/>
              <p:nvPr/>
            </p:nvGrpSpPr>
            <p:grpSpPr>
              <a:xfrm>
                <a:off x="2407102" y="3902641"/>
                <a:ext cx="893301" cy="900000"/>
                <a:chOff x="2535690" y="2143116"/>
                <a:chExt cx="893301" cy="900000"/>
              </a:xfrm>
            </p:grpSpPr>
            <p:pic>
              <p:nvPicPr>
                <p:cNvPr id="1031" name="Picture 7" descr="\\AGORA20-PC\Users\Public\Music\SEBRAE\Imagens\Bandeira Rio de Janeiro.jpg"/>
                <p:cNvPicPr>
                  <a:picLocks noChangeAspect="1" noChangeArrowheads="1"/>
                </p:cNvPicPr>
                <p:nvPr/>
              </p:nvPicPr>
              <p:blipFill>
                <a:blip r:embed="rId8" cstate="print">
                  <a:lum bright="20000" contrast="-30000"/>
                </a:blip>
                <a:srcRect t="15125" b="15125"/>
                <a:stretch>
                  <a:fillRect/>
                </a:stretch>
              </p:blipFill>
              <p:spPr bwMode="auto">
                <a:xfrm>
                  <a:off x="2535690" y="2143116"/>
                  <a:ext cx="893301" cy="900000"/>
                </a:xfrm>
                <a:prstGeom prst="ellipse">
                  <a:avLst/>
                </a:prstGeom>
                <a:ln w="38100" cap="rnd">
                  <a:solidFill>
                    <a:srgbClr val="C8C6BD"/>
                  </a:solidFill>
                  <a:prstDash val="solid"/>
                </a:ln>
                <a:effectLst/>
              </p:spPr>
            </p:pic>
            <p:sp>
              <p:nvSpPr>
                <p:cNvPr id="177" name="Retângulo 176"/>
                <p:cNvSpPr/>
                <p:nvPr/>
              </p:nvSpPr>
              <p:spPr>
                <a:xfrm>
                  <a:off x="2571736" y="2357430"/>
                  <a:ext cx="785818" cy="438833"/>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pt-BR" sz="3600" dirty="0" smtClean="0">
                      <a:ln w="18415" cmpd="sng">
                        <a:solidFill>
                          <a:srgbClr val="FFFFFF"/>
                        </a:solidFill>
                        <a:prstDash val="solid"/>
                      </a:ln>
                      <a:solidFill>
                        <a:srgbClr val="FFFFFF"/>
                      </a:solidFill>
                      <a:effectLst>
                        <a:glow rad="63500">
                          <a:schemeClr val="tx1">
                            <a:lumMod val="50000"/>
                            <a:lumOff val="50000"/>
                            <a:alpha val="40000"/>
                          </a:schemeClr>
                        </a:glow>
                        <a:outerShdw blurRad="63500" dir="3600000" algn="tl" rotWithShape="0">
                          <a:srgbClr val="000000">
                            <a:alpha val="70000"/>
                          </a:srgbClr>
                        </a:outerShdw>
                      </a:effectLst>
                    </a:rPr>
                    <a:t>RJ</a:t>
                  </a:r>
                </a:p>
              </p:txBody>
            </p:sp>
          </p:grpSp>
        </p:grpSp>
        <p:grpSp>
          <p:nvGrpSpPr>
            <p:cNvPr id="6" name="Grupo 66"/>
            <p:cNvGrpSpPr/>
            <p:nvPr/>
          </p:nvGrpSpPr>
          <p:grpSpPr>
            <a:xfrm>
              <a:off x="1374912" y="3714774"/>
              <a:ext cx="2693995" cy="864292"/>
              <a:chOff x="4143371" y="3902641"/>
              <a:chExt cx="3103970" cy="995821"/>
            </a:xfrm>
          </p:grpSpPr>
          <p:grpSp>
            <p:nvGrpSpPr>
              <p:cNvPr id="7" name="Grupo 161"/>
              <p:cNvGrpSpPr/>
              <p:nvPr/>
            </p:nvGrpSpPr>
            <p:grpSpPr>
              <a:xfrm>
                <a:off x="6175771" y="3934090"/>
                <a:ext cx="1071570" cy="912947"/>
                <a:chOff x="2827710" y="2610445"/>
                <a:chExt cx="1071570" cy="912947"/>
              </a:xfrm>
            </p:grpSpPr>
            <p:pic>
              <p:nvPicPr>
                <p:cNvPr id="163" name="Picture 13" descr="\\AGORA20-PC\Users\Public\Music\SEBRAE\Imagens\31092.png"/>
                <p:cNvPicPr>
                  <a:picLocks noChangeAspect="1" noChangeArrowheads="1"/>
                </p:cNvPicPr>
                <p:nvPr/>
              </p:nvPicPr>
              <p:blipFill>
                <a:blip r:embed="rId9">
                  <a:biLevel thresh="50000"/>
                </a:blip>
                <a:srcRect/>
                <a:stretch>
                  <a:fillRect/>
                </a:stretch>
              </p:blipFill>
              <p:spPr bwMode="auto">
                <a:xfrm>
                  <a:off x="3032499" y="2610445"/>
                  <a:ext cx="714380" cy="714380"/>
                </a:xfrm>
                <a:prstGeom prst="rect">
                  <a:avLst/>
                </a:prstGeom>
                <a:noFill/>
              </p:spPr>
            </p:pic>
            <p:sp>
              <p:nvSpPr>
                <p:cNvPr id="164" name="CaixaDeTexto 163"/>
                <p:cNvSpPr txBox="1"/>
                <p:nvPr/>
              </p:nvSpPr>
              <p:spPr>
                <a:xfrm>
                  <a:off x="2827710" y="3215615"/>
                  <a:ext cx="1071570" cy="307777"/>
                </a:xfrm>
                <a:prstGeom prst="rect">
                  <a:avLst/>
                </a:prstGeom>
                <a:noFill/>
              </p:spPr>
              <p:txBody>
                <a:bodyPr wrap="square" rtlCol="0">
                  <a:spAutoFit/>
                </a:bodyPr>
                <a:lstStyle/>
                <a:p>
                  <a:pPr algn="ctr"/>
                  <a:r>
                    <a:rPr lang="pt-BR" sz="1400" dirty="0" smtClean="0">
                      <a:solidFill>
                        <a:schemeClr val="tx1">
                          <a:lumMod val="85000"/>
                          <a:lumOff val="15000"/>
                        </a:schemeClr>
                      </a:solidFill>
                    </a:rPr>
                    <a:t>Agenda</a:t>
                  </a:r>
                  <a:endParaRPr lang="pt-BR" sz="1400" dirty="0">
                    <a:solidFill>
                      <a:schemeClr val="tx1">
                        <a:lumMod val="85000"/>
                        <a:lumOff val="15000"/>
                      </a:schemeClr>
                    </a:solidFill>
                  </a:endParaRPr>
                </a:p>
              </p:txBody>
            </p:sp>
          </p:grpSp>
          <p:grpSp>
            <p:nvGrpSpPr>
              <p:cNvPr id="8" name="Grupo 164"/>
              <p:cNvGrpSpPr/>
              <p:nvPr/>
            </p:nvGrpSpPr>
            <p:grpSpPr>
              <a:xfrm>
                <a:off x="4775535" y="3949817"/>
                <a:ext cx="1734174" cy="948645"/>
                <a:chOff x="1456689" y="3823841"/>
                <a:chExt cx="1734174" cy="948645"/>
              </a:xfrm>
            </p:grpSpPr>
            <p:sp>
              <p:nvSpPr>
                <p:cNvPr id="166" name="CaixaDeTexto 165"/>
                <p:cNvSpPr txBox="1"/>
                <p:nvPr/>
              </p:nvSpPr>
              <p:spPr>
                <a:xfrm>
                  <a:off x="1456689" y="4417871"/>
                  <a:ext cx="1734174" cy="354615"/>
                </a:xfrm>
                <a:prstGeom prst="rect">
                  <a:avLst/>
                </a:prstGeom>
                <a:noFill/>
              </p:spPr>
              <p:txBody>
                <a:bodyPr wrap="square" rtlCol="0">
                  <a:spAutoFit/>
                </a:bodyPr>
                <a:lstStyle/>
                <a:p>
                  <a:pPr algn="ctr"/>
                  <a:r>
                    <a:rPr lang="pt-BR" sz="1400" dirty="0" smtClean="0">
                      <a:solidFill>
                        <a:schemeClr val="tx1">
                          <a:lumMod val="85000"/>
                          <a:lumOff val="15000"/>
                        </a:schemeClr>
                      </a:solidFill>
                    </a:rPr>
                    <a:t>Não informado</a:t>
                  </a:r>
                  <a:endParaRPr lang="pt-BR" sz="1400" dirty="0">
                    <a:solidFill>
                      <a:schemeClr val="tx1">
                        <a:lumMod val="85000"/>
                        <a:lumOff val="15000"/>
                      </a:schemeClr>
                    </a:solidFill>
                  </a:endParaRPr>
                </a:p>
              </p:txBody>
            </p:sp>
            <p:pic>
              <p:nvPicPr>
                <p:cNvPr id="167" name="Picture 16" descr="\\AGORA20-PC\Users\Public\Music\SEBRAE\Imagens\ponto-de-interrogacao-em-um-esboco-do-circulo_318-53407.png"/>
                <p:cNvPicPr>
                  <a:picLocks noChangeAspect="1" noChangeArrowheads="1"/>
                </p:cNvPicPr>
                <p:nvPr/>
              </p:nvPicPr>
              <p:blipFill>
                <a:blip r:embed="rId6" cstate="print">
                  <a:clrChange>
                    <a:clrFrom>
                      <a:srgbClr val="FFFFFF"/>
                    </a:clrFrom>
                    <a:clrTo>
                      <a:srgbClr val="FFFFFF">
                        <a:alpha val="0"/>
                      </a:srgbClr>
                    </a:clrTo>
                  </a:clrChange>
                  <a:biLevel thresh="50000"/>
                </a:blip>
                <a:srcRect/>
                <a:stretch>
                  <a:fillRect/>
                </a:stretch>
              </p:blipFill>
              <p:spPr bwMode="auto">
                <a:xfrm>
                  <a:off x="2003731" y="3823841"/>
                  <a:ext cx="623870" cy="623870"/>
                </a:xfrm>
                <a:prstGeom prst="rect">
                  <a:avLst/>
                </a:prstGeom>
                <a:noFill/>
              </p:spPr>
            </p:pic>
          </p:grpSp>
          <p:grpSp>
            <p:nvGrpSpPr>
              <p:cNvPr id="9" name="Grupo 182"/>
              <p:cNvGrpSpPr/>
              <p:nvPr/>
            </p:nvGrpSpPr>
            <p:grpSpPr>
              <a:xfrm>
                <a:off x="4143371" y="3902641"/>
                <a:ext cx="902269" cy="900000"/>
                <a:chOff x="4143371" y="2143116"/>
                <a:chExt cx="902269" cy="900000"/>
              </a:xfrm>
            </p:grpSpPr>
            <p:pic>
              <p:nvPicPr>
                <p:cNvPr id="1029" name="Picture 5" descr="\\AGORA20-PC\Users\Public\Music\SEBRAE\Imagens\bandeira-pernambuco_1_630.jpg"/>
                <p:cNvPicPr>
                  <a:picLocks noChangeAspect="1" noChangeArrowheads="1"/>
                </p:cNvPicPr>
                <p:nvPr/>
              </p:nvPicPr>
              <p:blipFill>
                <a:blip r:embed="rId10" cstate="print">
                  <a:lum bright="20000" contrast="-30000"/>
                </a:blip>
                <a:srcRect/>
                <a:stretch>
                  <a:fillRect/>
                </a:stretch>
              </p:blipFill>
              <p:spPr bwMode="auto">
                <a:xfrm>
                  <a:off x="4143371" y="2143116"/>
                  <a:ext cx="902269" cy="900000"/>
                </a:xfrm>
                <a:prstGeom prst="ellipse">
                  <a:avLst/>
                </a:prstGeom>
                <a:ln w="38100" cap="rnd">
                  <a:solidFill>
                    <a:srgbClr val="C8C6BD"/>
                  </a:solidFill>
                  <a:prstDash val="solid"/>
                </a:ln>
                <a:effectLst/>
              </p:spPr>
            </p:pic>
            <p:sp>
              <p:nvSpPr>
                <p:cNvPr id="178" name="Retângulo 177"/>
                <p:cNvSpPr/>
                <p:nvPr/>
              </p:nvSpPr>
              <p:spPr>
                <a:xfrm>
                  <a:off x="4214810" y="2357430"/>
                  <a:ext cx="785818" cy="438833"/>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pt-BR" sz="3600" dirty="0" smtClean="0">
                      <a:ln w="18415" cmpd="sng">
                        <a:solidFill>
                          <a:srgbClr val="FFFFFF"/>
                        </a:solidFill>
                        <a:prstDash val="solid"/>
                      </a:ln>
                      <a:solidFill>
                        <a:srgbClr val="FFFFFF"/>
                      </a:solidFill>
                      <a:effectLst>
                        <a:glow rad="63500">
                          <a:schemeClr val="tx1">
                            <a:lumMod val="50000"/>
                            <a:lumOff val="50000"/>
                            <a:alpha val="40000"/>
                          </a:schemeClr>
                        </a:glow>
                        <a:outerShdw blurRad="63500" dir="3600000" algn="tl" rotWithShape="0">
                          <a:srgbClr val="000000">
                            <a:alpha val="70000"/>
                          </a:srgbClr>
                        </a:outerShdw>
                      </a:effectLst>
                    </a:rPr>
                    <a:t>PE</a:t>
                  </a:r>
                </a:p>
              </p:txBody>
            </p:sp>
          </p:grpSp>
        </p:grpSp>
        <p:grpSp>
          <p:nvGrpSpPr>
            <p:cNvPr id="11" name="Grupo 167"/>
            <p:cNvGrpSpPr/>
            <p:nvPr/>
          </p:nvGrpSpPr>
          <p:grpSpPr>
            <a:xfrm>
              <a:off x="2989915" y="4596130"/>
              <a:ext cx="1267707" cy="1056131"/>
              <a:chOff x="1105230" y="3571876"/>
              <a:chExt cx="1428760" cy="1190304"/>
            </a:xfrm>
          </p:grpSpPr>
          <p:pic>
            <p:nvPicPr>
              <p:cNvPr id="169" name="Picture 12" descr="\\AGORA20-PC\Users\Public\Music\SEBRAE\Imagens\asu_433_img.png"/>
              <p:cNvPicPr>
                <a:picLocks noChangeAspect="1" noChangeArrowheads="1"/>
              </p:cNvPicPr>
              <p:nvPr/>
            </p:nvPicPr>
            <p:blipFill>
              <a:blip r:embed="rId11" cstate="print">
                <a:biLevel thresh="50000"/>
              </a:blip>
              <a:srcRect/>
              <a:stretch>
                <a:fillRect/>
              </a:stretch>
            </p:blipFill>
            <p:spPr bwMode="auto">
              <a:xfrm>
                <a:off x="1421476" y="3571876"/>
                <a:ext cx="785818" cy="785818"/>
              </a:xfrm>
              <a:prstGeom prst="rect">
                <a:avLst/>
              </a:prstGeom>
              <a:noFill/>
            </p:spPr>
          </p:pic>
          <p:sp>
            <p:nvSpPr>
              <p:cNvPr id="170" name="CaixaDeTexto 169"/>
              <p:cNvSpPr txBox="1"/>
              <p:nvPr/>
            </p:nvSpPr>
            <p:spPr>
              <a:xfrm>
                <a:off x="1105230" y="4238960"/>
                <a:ext cx="1428760" cy="523220"/>
              </a:xfrm>
              <a:prstGeom prst="rect">
                <a:avLst/>
              </a:prstGeom>
              <a:noFill/>
            </p:spPr>
            <p:txBody>
              <a:bodyPr wrap="square" rtlCol="0">
                <a:spAutoFit/>
              </a:bodyPr>
              <a:lstStyle/>
              <a:p>
                <a:pPr algn="ctr"/>
                <a:r>
                  <a:rPr lang="pt-BR" sz="1400" dirty="0" smtClean="0">
                    <a:solidFill>
                      <a:schemeClr val="tx1">
                        <a:lumMod val="85000"/>
                        <a:lumOff val="15000"/>
                      </a:schemeClr>
                    </a:solidFill>
                  </a:rPr>
                  <a:t>Empresa sem interesse</a:t>
                </a:r>
                <a:endParaRPr lang="pt-BR" sz="1400" dirty="0">
                  <a:solidFill>
                    <a:schemeClr val="tx1">
                      <a:lumMod val="85000"/>
                      <a:lumOff val="15000"/>
                    </a:schemeClr>
                  </a:solidFill>
                </a:endParaRPr>
              </a:p>
            </p:txBody>
          </p:sp>
        </p:grpSp>
        <p:grpSp>
          <p:nvGrpSpPr>
            <p:cNvPr id="12" name="Grupo 170"/>
            <p:cNvGrpSpPr/>
            <p:nvPr/>
          </p:nvGrpSpPr>
          <p:grpSpPr>
            <a:xfrm>
              <a:off x="2197701" y="4786346"/>
              <a:ext cx="760624" cy="666073"/>
              <a:chOff x="1350038" y="2886071"/>
              <a:chExt cx="857256" cy="750693"/>
            </a:xfrm>
          </p:grpSpPr>
          <p:pic>
            <p:nvPicPr>
              <p:cNvPr id="172" name="Picture 8" descr="\\AGORA20-PC\Users\Public\Music\SEBRAE\Imagens\empresario-correndo-rapido-com-mala-na-mao-direita_318-62442.png"/>
              <p:cNvPicPr>
                <a:picLocks noChangeAspect="1" noChangeArrowheads="1"/>
              </p:cNvPicPr>
              <p:nvPr/>
            </p:nvPicPr>
            <p:blipFill>
              <a:blip r:embed="rId7" cstate="print">
                <a:biLevel thresh="50000"/>
              </a:blip>
              <a:srcRect/>
              <a:stretch>
                <a:fillRect/>
              </a:stretch>
            </p:blipFill>
            <p:spPr bwMode="auto">
              <a:xfrm>
                <a:off x="1564352" y="2886071"/>
                <a:ext cx="500066" cy="500066"/>
              </a:xfrm>
              <a:prstGeom prst="rect">
                <a:avLst/>
              </a:prstGeom>
              <a:noFill/>
            </p:spPr>
          </p:pic>
          <p:sp>
            <p:nvSpPr>
              <p:cNvPr id="173" name="CaixaDeTexto 172"/>
              <p:cNvSpPr txBox="1"/>
              <p:nvPr/>
            </p:nvSpPr>
            <p:spPr>
              <a:xfrm>
                <a:off x="1350038" y="3328987"/>
                <a:ext cx="857256" cy="307777"/>
              </a:xfrm>
              <a:prstGeom prst="rect">
                <a:avLst/>
              </a:prstGeom>
              <a:noFill/>
            </p:spPr>
            <p:txBody>
              <a:bodyPr wrap="square" rtlCol="0">
                <a:spAutoFit/>
              </a:bodyPr>
              <a:lstStyle/>
              <a:p>
                <a:pPr algn="ctr"/>
                <a:r>
                  <a:rPr lang="pt-BR" sz="1400" dirty="0" smtClean="0">
                    <a:solidFill>
                      <a:schemeClr val="tx1">
                        <a:lumMod val="85000"/>
                        <a:lumOff val="15000"/>
                      </a:schemeClr>
                    </a:solidFill>
                  </a:rPr>
                  <a:t>Tempo</a:t>
                </a:r>
                <a:endParaRPr lang="pt-BR" sz="1400" dirty="0">
                  <a:solidFill>
                    <a:schemeClr val="tx1">
                      <a:lumMod val="85000"/>
                      <a:lumOff val="15000"/>
                    </a:schemeClr>
                  </a:solidFill>
                </a:endParaRPr>
              </a:p>
            </p:txBody>
          </p:sp>
        </p:grpSp>
        <p:grpSp>
          <p:nvGrpSpPr>
            <p:cNvPr id="14" name="Grupo 183"/>
            <p:cNvGrpSpPr/>
            <p:nvPr/>
          </p:nvGrpSpPr>
          <p:grpSpPr>
            <a:xfrm>
              <a:off x="1374137" y="4714908"/>
              <a:ext cx="828237" cy="798550"/>
              <a:chOff x="6203061" y="2143116"/>
              <a:chExt cx="933458" cy="900000"/>
            </a:xfrm>
          </p:grpSpPr>
          <p:pic>
            <p:nvPicPr>
              <p:cNvPr id="1027" name="Picture 3" descr="\\AGORA20-PC\Users\Public\Music\SEBRAE\Imagens\images (5).jpg"/>
              <p:cNvPicPr>
                <a:picLocks noChangeAspect="1" noChangeArrowheads="1"/>
              </p:cNvPicPr>
              <p:nvPr/>
            </p:nvPicPr>
            <p:blipFill>
              <a:blip r:embed="rId12">
                <a:lum bright="20000" contrast="-30000"/>
              </a:blip>
              <a:srcRect/>
              <a:stretch>
                <a:fillRect/>
              </a:stretch>
            </p:blipFill>
            <p:spPr bwMode="auto">
              <a:xfrm>
                <a:off x="6203061" y="2143116"/>
                <a:ext cx="928694" cy="900000"/>
              </a:xfrm>
              <a:prstGeom prst="ellipse">
                <a:avLst/>
              </a:prstGeom>
              <a:ln w="38100" cap="rnd">
                <a:solidFill>
                  <a:srgbClr val="C8C6BD"/>
                </a:solidFill>
                <a:prstDash val="solid"/>
              </a:ln>
              <a:effectLst/>
            </p:spPr>
          </p:pic>
          <p:sp>
            <p:nvSpPr>
              <p:cNvPr id="179" name="Retângulo 178"/>
              <p:cNvSpPr/>
              <p:nvPr/>
            </p:nvSpPr>
            <p:spPr>
              <a:xfrm>
                <a:off x="6207825" y="2357430"/>
                <a:ext cx="928694" cy="438833"/>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pt-BR" sz="3500" dirty="0" smtClean="0">
                    <a:ln w="18415" cmpd="sng">
                      <a:solidFill>
                        <a:srgbClr val="FFFFFF"/>
                      </a:solidFill>
                      <a:prstDash val="solid"/>
                    </a:ln>
                    <a:solidFill>
                      <a:srgbClr val="FFFFFF"/>
                    </a:solidFill>
                    <a:effectLst>
                      <a:glow rad="63500">
                        <a:schemeClr val="tx1">
                          <a:lumMod val="50000"/>
                          <a:lumOff val="50000"/>
                          <a:alpha val="40000"/>
                        </a:schemeClr>
                      </a:glow>
                      <a:outerShdw blurRad="63500" dir="3600000" algn="tl" rotWithShape="0">
                        <a:srgbClr val="000000">
                          <a:alpha val="70000"/>
                        </a:srgbClr>
                      </a:outerShdw>
                    </a:effectLst>
                  </a:rPr>
                  <a:t>MT</a:t>
                </a:r>
              </a:p>
            </p:txBody>
          </p:sp>
        </p:grpSp>
        <p:grpSp>
          <p:nvGrpSpPr>
            <p:cNvPr id="15" name="Grupo 151"/>
            <p:cNvGrpSpPr/>
            <p:nvPr/>
          </p:nvGrpSpPr>
          <p:grpSpPr>
            <a:xfrm>
              <a:off x="2126263" y="5775905"/>
              <a:ext cx="950780" cy="810039"/>
              <a:chOff x="723873" y="4500570"/>
              <a:chExt cx="1071570" cy="912948"/>
            </a:xfrm>
          </p:grpSpPr>
          <p:pic>
            <p:nvPicPr>
              <p:cNvPr id="153" name="Picture 13" descr="\\AGORA20-PC\Users\Public\Music\SEBRAE\Imagens\31092.png"/>
              <p:cNvPicPr>
                <a:picLocks noChangeAspect="1" noChangeArrowheads="1"/>
              </p:cNvPicPr>
              <p:nvPr/>
            </p:nvPicPr>
            <p:blipFill>
              <a:blip r:embed="rId9">
                <a:biLevel thresh="50000"/>
              </a:blip>
              <a:srcRect/>
              <a:stretch>
                <a:fillRect/>
              </a:stretch>
            </p:blipFill>
            <p:spPr bwMode="auto">
              <a:xfrm>
                <a:off x="928662" y="4500570"/>
                <a:ext cx="714380" cy="714380"/>
              </a:xfrm>
              <a:prstGeom prst="rect">
                <a:avLst/>
              </a:prstGeom>
              <a:noFill/>
            </p:spPr>
          </p:pic>
          <p:sp>
            <p:nvSpPr>
              <p:cNvPr id="154" name="CaixaDeTexto 153"/>
              <p:cNvSpPr txBox="1"/>
              <p:nvPr/>
            </p:nvSpPr>
            <p:spPr>
              <a:xfrm>
                <a:off x="723873" y="5105741"/>
                <a:ext cx="1071570" cy="307777"/>
              </a:xfrm>
              <a:prstGeom prst="rect">
                <a:avLst/>
              </a:prstGeom>
              <a:noFill/>
            </p:spPr>
            <p:txBody>
              <a:bodyPr wrap="square" rtlCol="0">
                <a:spAutoFit/>
              </a:bodyPr>
              <a:lstStyle/>
              <a:p>
                <a:pPr algn="ctr"/>
                <a:r>
                  <a:rPr lang="pt-BR" sz="1400" dirty="0" smtClean="0">
                    <a:solidFill>
                      <a:schemeClr val="tx1">
                        <a:lumMod val="85000"/>
                        <a:lumOff val="15000"/>
                      </a:schemeClr>
                    </a:solidFill>
                  </a:rPr>
                  <a:t>Agenda</a:t>
                </a:r>
                <a:endParaRPr lang="pt-BR" sz="1400" dirty="0">
                  <a:solidFill>
                    <a:schemeClr val="tx1">
                      <a:lumMod val="85000"/>
                      <a:lumOff val="15000"/>
                    </a:schemeClr>
                  </a:solidFill>
                </a:endParaRPr>
              </a:p>
            </p:txBody>
          </p:sp>
        </p:grpSp>
        <p:grpSp>
          <p:nvGrpSpPr>
            <p:cNvPr id="16" name="Grupo 175"/>
            <p:cNvGrpSpPr/>
            <p:nvPr/>
          </p:nvGrpSpPr>
          <p:grpSpPr>
            <a:xfrm>
              <a:off x="3204229" y="5879613"/>
              <a:ext cx="760624" cy="716781"/>
              <a:chOff x="7400945" y="3214686"/>
              <a:chExt cx="857256" cy="807843"/>
            </a:xfrm>
          </p:grpSpPr>
          <p:pic>
            <p:nvPicPr>
              <p:cNvPr id="1041" name="Picture 17" descr="\\AGORA20-PC\Users\Public\Music\SEBRAE\Imagens\aviao-viajando-em-torno-da-terra_318-60558.png"/>
              <p:cNvPicPr>
                <a:picLocks noChangeAspect="1" noChangeArrowheads="1"/>
              </p:cNvPicPr>
              <p:nvPr/>
            </p:nvPicPr>
            <p:blipFill>
              <a:blip r:embed="rId13" cstate="print">
                <a:clrChange>
                  <a:clrFrom>
                    <a:srgbClr val="FFFFFF"/>
                  </a:clrFrom>
                  <a:clrTo>
                    <a:srgbClr val="FFFFFF">
                      <a:alpha val="0"/>
                    </a:srgbClr>
                  </a:clrTo>
                </a:clrChange>
                <a:biLevel thresh="50000"/>
              </a:blip>
              <a:srcRect/>
              <a:stretch>
                <a:fillRect/>
              </a:stretch>
            </p:blipFill>
            <p:spPr bwMode="auto">
              <a:xfrm>
                <a:off x="7543821" y="3214686"/>
                <a:ext cx="552433" cy="552433"/>
              </a:xfrm>
              <a:prstGeom prst="rect">
                <a:avLst/>
              </a:prstGeom>
              <a:noFill/>
            </p:spPr>
          </p:pic>
          <p:sp>
            <p:nvSpPr>
              <p:cNvPr id="175" name="CaixaDeTexto 174"/>
              <p:cNvSpPr txBox="1"/>
              <p:nvPr/>
            </p:nvSpPr>
            <p:spPr>
              <a:xfrm>
                <a:off x="7400945" y="3714752"/>
                <a:ext cx="857256" cy="307777"/>
              </a:xfrm>
              <a:prstGeom prst="rect">
                <a:avLst/>
              </a:prstGeom>
              <a:noFill/>
            </p:spPr>
            <p:txBody>
              <a:bodyPr wrap="square" rtlCol="0">
                <a:spAutoFit/>
              </a:bodyPr>
              <a:lstStyle/>
              <a:p>
                <a:pPr algn="ctr"/>
                <a:r>
                  <a:rPr lang="pt-BR" sz="1400" dirty="0" smtClean="0">
                    <a:solidFill>
                      <a:schemeClr val="tx1">
                        <a:lumMod val="85000"/>
                        <a:lumOff val="15000"/>
                      </a:schemeClr>
                    </a:solidFill>
                  </a:rPr>
                  <a:t>Viagem</a:t>
                </a:r>
                <a:endParaRPr lang="pt-BR" sz="1400" dirty="0">
                  <a:solidFill>
                    <a:schemeClr val="tx1">
                      <a:lumMod val="85000"/>
                      <a:lumOff val="15000"/>
                    </a:schemeClr>
                  </a:solidFill>
                </a:endParaRPr>
              </a:p>
            </p:txBody>
          </p:sp>
        </p:grpSp>
        <p:grpSp>
          <p:nvGrpSpPr>
            <p:cNvPr id="17" name="Grupo 184"/>
            <p:cNvGrpSpPr/>
            <p:nvPr/>
          </p:nvGrpSpPr>
          <p:grpSpPr>
            <a:xfrm>
              <a:off x="1374137" y="5715040"/>
              <a:ext cx="824010" cy="798550"/>
              <a:chOff x="7343794" y="2143116"/>
              <a:chExt cx="928694" cy="900000"/>
            </a:xfrm>
          </p:grpSpPr>
          <p:pic>
            <p:nvPicPr>
              <p:cNvPr id="1028" name="Picture 4" descr="\\AGORA20-PC\Users\Public\Music\SEBRAE\Imagens\Bandeira Bahia.jpg"/>
              <p:cNvPicPr>
                <a:picLocks noChangeAspect="1" noChangeArrowheads="1"/>
              </p:cNvPicPr>
              <p:nvPr/>
            </p:nvPicPr>
            <p:blipFill>
              <a:blip r:embed="rId14" cstate="print">
                <a:lum bright="20000" contrast="-30000"/>
              </a:blip>
              <a:srcRect t="15125" b="15125"/>
              <a:stretch>
                <a:fillRect/>
              </a:stretch>
            </p:blipFill>
            <p:spPr bwMode="auto">
              <a:xfrm>
                <a:off x="7343794" y="2143116"/>
                <a:ext cx="928694" cy="900000"/>
              </a:xfrm>
              <a:prstGeom prst="ellipse">
                <a:avLst/>
              </a:prstGeom>
              <a:ln w="38100" cap="rnd">
                <a:solidFill>
                  <a:srgbClr val="C8C6BD"/>
                </a:solidFill>
                <a:prstDash val="solid"/>
              </a:ln>
              <a:effectLst/>
            </p:spPr>
          </p:pic>
          <p:sp>
            <p:nvSpPr>
              <p:cNvPr id="180" name="Retângulo 179"/>
              <p:cNvSpPr/>
              <p:nvPr/>
            </p:nvSpPr>
            <p:spPr>
              <a:xfrm>
                <a:off x="7429520" y="2357430"/>
                <a:ext cx="785818" cy="438833"/>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pt-BR" sz="3600" dirty="0" smtClean="0">
                    <a:ln w="18415" cmpd="sng">
                      <a:solidFill>
                        <a:srgbClr val="FFFFFF"/>
                      </a:solidFill>
                      <a:prstDash val="solid"/>
                    </a:ln>
                    <a:solidFill>
                      <a:srgbClr val="FFFFFF"/>
                    </a:solidFill>
                    <a:effectLst>
                      <a:glow rad="63500">
                        <a:schemeClr val="tx1">
                          <a:lumMod val="50000"/>
                          <a:lumOff val="50000"/>
                          <a:alpha val="40000"/>
                        </a:schemeClr>
                      </a:glow>
                      <a:outerShdw blurRad="63500" dir="3600000" algn="tl" rotWithShape="0">
                        <a:srgbClr val="000000">
                          <a:alpha val="70000"/>
                        </a:srgbClr>
                      </a:outerShdw>
                    </a:effectLst>
                  </a:rPr>
                  <a:t>BA</a:t>
                </a:r>
              </a:p>
            </p:txBody>
          </p:sp>
        </p:grpSp>
        <p:grpSp>
          <p:nvGrpSpPr>
            <p:cNvPr id="18" name="Grupo 81"/>
            <p:cNvGrpSpPr/>
            <p:nvPr/>
          </p:nvGrpSpPr>
          <p:grpSpPr>
            <a:xfrm>
              <a:off x="1367359" y="1670370"/>
              <a:ext cx="5268617" cy="1033088"/>
              <a:chOff x="605196" y="2192198"/>
              <a:chExt cx="6070403" cy="1190306"/>
            </a:xfrm>
          </p:grpSpPr>
          <p:grpSp>
            <p:nvGrpSpPr>
              <p:cNvPr id="19" name="Grupo 180"/>
              <p:cNvGrpSpPr/>
              <p:nvPr/>
            </p:nvGrpSpPr>
            <p:grpSpPr>
              <a:xfrm>
                <a:off x="605196" y="2285992"/>
                <a:ext cx="928694" cy="900000"/>
                <a:chOff x="928662" y="2143116"/>
                <a:chExt cx="928694" cy="900000"/>
              </a:xfrm>
            </p:grpSpPr>
            <p:pic>
              <p:nvPicPr>
                <p:cNvPr id="1030" name="Picture 6" descr="\\AGORA20-PC\Users\Public\Music\SEBRAE\Imagens\Bandeira_bsb.png"/>
                <p:cNvPicPr>
                  <a:picLocks noChangeAspect="1" noChangeArrowheads="1"/>
                </p:cNvPicPr>
                <p:nvPr/>
              </p:nvPicPr>
              <p:blipFill>
                <a:blip r:embed="rId15" cstate="print">
                  <a:lum bright="20000" contrast="-30000"/>
                </a:blip>
                <a:srcRect/>
                <a:stretch>
                  <a:fillRect/>
                </a:stretch>
              </p:blipFill>
              <p:spPr bwMode="auto">
                <a:xfrm>
                  <a:off x="928662" y="2143116"/>
                  <a:ext cx="928694" cy="900000"/>
                </a:xfrm>
                <a:prstGeom prst="ellipse">
                  <a:avLst/>
                </a:prstGeom>
                <a:ln w="38100" cap="rnd">
                  <a:solidFill>
                    <a:srgbClr val="C8C6BD"/>
                  </a:solidFill>
                  <a:prstDash val="solid"/>
                </a:ln>
                <a:effectLst/>
              </p:spPr>
            </p:pic>
            <p:sp>
              <p:nvSpPr>
                <p:cNvPr id="147" name="Retângulo 146"/>
                <p:cNvSpPr/>
                <p:nvPr/>
              </p:nvSpPr>
              <p:spPr>
                <a:xfrm>
                  <a:off x="1000100" y="2347225"/>
                  <a:ext cx="785818" cy="438833"/>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pt-BR" sz="3600" dirty="0" smtClean="0">
                      <a:ln w="18415" cmpd="sng">
                        <a:solidFill>
                          <a:srgbClr val="FFFFFF"/>
                        </a:solidFill>
                        <a:prstDash val="solid"/>
                      </a:ln>
                      <a:solidFill>
                        <a:srgbClr val="FFFFFF"/>
                      </a:solidFill>
                      <a:effectLst>
                        <a:glow rad="63500">
                          <a:schemeClr val="tx1">
                            <a:lumMod val="50000"/>
                            <a:lumOff val="50000"/>
                            <a:alpha val="40000"/>
                          </a:schemeClr>
                        </a:glow>
                        <a:outerShdw blurRad="63500" dir="3600000" algn="tl" rotWithShape="0">
                          <a:srgbClr val="000000">
                            <a:alpha val="70000"/>
                          </a:srgbClr>
                        </a:outerShdw>
                      </a:effectLst>
                    </a:rPr>
                    <a:t>DF</a:t>
                  </a:r>
                  <a:endParaRPr lang="pt-BR" sz="3600" dirty="0">
                    <a:ln w="18415" cmpd="sng">
                      <a:solidFill>
                        <a:srgbClr val="FFFFFF"/>
                      </a:solidFill>
                      <a:prstDash val="solid"/>
                    </a:ln>
                    <a:solidFill>
                      <a:srgbClr val="FFFFFF"/>
                    </a:solidFill>
                    <a:effectLst>
                      <a:glow rad="63500">
                        <a:schemeClr val="tx1">
                          <a:lumMod val="50000"/>
                          <a:lumOff val="50000"/>
                          <a:alpha val="40000"/>
                        </a:schemeClr>
                      </a:glow>
                      <a:outerShdw blurRad="63500" dir="3600000" algn="tl" rotWithShape="0">
                        <a:srgbClr val="000000">
                          <a:alpha val="70000"/>
                        </a:srgbClr>
                      </a:outerShdw>
                    </a:effectLst>
                  </a:endParaRPr>
                </a:p>
              </p:txBody>
            </p:sp>
          </p:grpSp>
          <p:grpSp>
            <p:nvGrpSpPr>
              <p:cNvPr id="20" name="Grupo 141"/>
              <p:cNvGrpSpPr/>
              <p:nvPr/>
            </p:nvGrpSpPr>
            <p:grpSpPr>
              <a:xfrm>
                <a:off x="1664785" y="2407670"/>
                <a:ext cx="857256" cy="750693"/>
                <a:chOff x="1964185" y="1888554"/>
                <a:chExt cx="857256" cy="750693"/>
              </a:xfrm>
            </p:grpSpPr>
            <p:pic>
              <p:nvPicPr>
                <p:cNvPr id="70" name="Picture 8" descr="\\AGORA20-PC\Users\Public\Music\SEBRAE\Imagens\empresario-correndo-rapido-com-mala-na-mao-direita_318-62442.png"/>
                <p:cNvPicPr>
                  <a:picLocks noChangeAspect="1" noChangeArrowheads="1"/>
                </p:cNvPicPr>
                <p:nvPr/>
              </p:nvPicPr>
              <p:blipFill>
                <a:blip r:embed="rId7" cstate="print">
                  <a:biLevel thresh="50000"/>
                </a:blip>
                <a:srcRect/>
                <a:stretch>
                  <a:fillRect/>
                </a:stretch>
              </p:blipFill>
              <p:spPr bwMode="auto">
                <a:xfrm>
                  <a:off x="2178499" y="1888554"/>
                  <a:ext cx="500066" cy="500066"/>
                </a:xfrm>
                <a:prstGeom prst="rect">
                  <a:avLst/>
                </a:prstGeom>
                <a:noFill/>
              </p:spPr>
            </p:pic>
            <p:sp>
              <p:nvSpPr>
                <p:cNvPr id="71" name="CaixaDeTexto 70"/>
                <p:cNvSpPr txBox="1"/>
                <p:nvPr/>
              </p:nvSpPr>
              <p:spPr>
                <a:xfrm>
                  <a:off x="1964185" y="2331470"/>
                  <a:ext cx="857256" cy="307777"/>
                </a:xfrm>
                <a:prstGeom prst="rect">
                  <a:avLst/>
                </a:prstGeom>
                <a:noFill/>
              </p:spPr>
              <p:txBody>
                <a:bodyPr wrap="square" rtlCol="0">
                  <a:spAutoFit/>
                </a:bodyPr>
                <a:lstStyle/>
                <a:p>
                  <a:pPr algn="ctr"/>
                  <a:r>
                    <a:rPr lang="pt-BR" sz="1400" dirty="0" smtClean="0">
                      <a:solidFill>
                        <a:schemeClr val="tx1">
                          <a:lumMod val="85000"/>
                          <a:lumOff val="15000"/>
                        </a:schemeClr>
                      </a:solidFill>
                    </a:rPr>
                    <a:t>Tempo</a:t>
                  </a:r>
                  <a:endParaRPr lang="pt-BR" sz="1400" dirty="0">
                    <a:solidFill>
                      <a:schemeClr val="tx1">
                        <a:lumMod val="85000"/>
                        <a:lumOff val="15000"/>
                      </a:schemeClr>
                    </a:solidFill>
                  </a:endParaRPr>
                </a:p>
              </p:txBody>
            </p:sp>
          </p:grpSp>
          <p:grpSp>
            <p:nvGrpSpPr>
              <p:cNvPr id="21" name="Grupo 142"/>
              <p:cNvGrpSpPr/>
              <p:nvPr/>
            </p:nvGrpSpPr>
            <p:grpSpPr>
              <a:xfrm>
                <a:off x="5318276" y="2192198"/>
                <a:ext cx="1357323" cy="1190306"/>
                <a:chOff x="5617676" y="1647095"/>
                <a:chExt cx="1357323" cy="1190306"/>
              </a:xfrm>
            </p:grpSpPr>
            <p:pic>
              <p:nvPicPr>
                <p:cNvPr id="73" name="Picture 12" descr="\\AGORA20-PC\Users\Public\Music\SEBRAE\Imagens\asu_433_img.png"/>
                <p:cNvPicPr>
                  <a:picLocks noChangeAspect="1" noChangeArrowheads="1"/>
                </p:cNvPicPr>
                <p:nvPr/>
              </p:nvPicPr>
              <p:blipFill>
                <a:blip r:embed="rId16" cstate="print">
                  <a:biLevel thresh="50000"/>
                </a:blip>
                <a:srcRect/>
                <a:stretch>
                  <a:fillRect/>
                </a:stretch>
              </p:blipFill>
              <p:spPr bwMode="auto">
                <a:xfrm>
                  <a:off x="5913878" y="1647095"/>
                  <a:ext cx="785819" cy="785820"/>
                </a:xfrm>
                <a:prstGeom prst="rect">
                  <a:avLst/>
                </a:prstGeom>
                <a:noFill/>
              </p:spPr>
            </p:pic>
            <p:sp>
              <p:nvSpPr>
                <p:cNvPr id="74" name="CaixaDeTexto 73"/>
                <p:cNvSpPr txBox="1"/>
                <p:nvPr/>
              </p:nvSpPr>
              <p:spPr>
                <a:xfrm>
                  <a:off x="5617676" y="2314180"/>
                  <a:ext cx="1357323" cy="523221"/>
                </a:xfrm>
                <a:prstGeom prst="rect">
                  <a:avLst/>
                </a:prstGeom>
                <a:noFill/>
              </p:spPr>
              <p:txBody>
                <a:bodyPr wrap="square" rtlCol="0">
                  <a:spAutoFit/>
                </a:bodyPr>
                <a:lstStyle/>
                <a:p>
                  <a:pPr algn="ctr"/>
                  <a:r>
                    <a:rPr lang="pt-BR" sz="1400" dirty="0" smtClean="0">
                      <a:solidFill>
                        <a:schemeClr val="tx1">
                          <a:lumMod val="85000"/>
                          <a:lumOff val="15000"/>
                        </a:schemeClr>
                      </a:solidFill>
                    </a:rPr>
                    <a:t>Empresa sem interesse</a:t>
                  </a:r>
                  <a:endParaRPr lang="pt-BR" sz="1400" dirty="0">
                    <a:solidFill>
                      <a:schemeClr val="tx1">
                        <a:lumMod val="85000"/>
                        <a:lumOff val="15000"/>
                      </a:schemeClr>
                    </a:solidFill>
                  </a:endParaRPr>
                </a:p>
              </p:txBody>
            </p:sp>
          </p:grpSp>
          <p:grpSp>
            <p:nvGrpSpPr>
              <p:cNvPr id="22" name="Grupo 144"/>
              <p:cNvGrpSpPr/>
              <p:nvPr/>
            </p:nvGrpSpPr>
            <p:grpSpPr>
              <a:xfrm>
                <a:off x="2618533" y="2474255"/>
                <a:ext cx="1143008" cy="688780"/>
                <a:chOff x="2917933" y="1616670"/>
                <a:chExt cx="1143008" cy="688780"/>
              </a:xfrm>
            </p:grpSpPr>
            <p:pic>
              <p:nvPicPr>
                <p:cNvPr id="76" name="Picture 14" descr="\\AGORA20-PC\Users\Public\Music\SEBRAE\Imagens\sebrae-logo141014114709.png"/>
                <p:cNvPicPr>
                  <a:picLocks noChangeAspect="1" noChangeArrowheads="1"/>
                </p:cNvPicPr>
                <p:nvPr/>
              </p:nvPicPr>
              <p:blipFill>
                <a:blip r:embed="rId17" cstate="print">
                  <a:biLevel thresh="50000"/>
                </a:blip>
                <a:srcRect/>
                <a:stretch>
                  <a:fillRect/>
                </a:stretch>
              </p:blipFill>
              <p:spPr bwMode="auto">
                <a:xfrm>
                  <a:off x="3060809" y="1616670"/>
                  <a:ext cx="928694" cy="452076"/>
                </a:xfrm>
                <a:prstGeom prst="rect">
                  <a:avLst/>
                </a:prstGeom>
                <a:noFill/>
              </p:spPr>
            </p:pic>
            <p:sp>
              <p:nvSpPr>
                <p:cNvPr id="77" name="CaixaDeTexto 76"/>
                <p:cNvSpPr txBox="1"/>
                <p:nvPr/>
              </p:nvSpPr>
              <p:spPr>
                <a:xfrm>
                  <a:off x="2917933" y="1997673"/>
                  <a:ext cx="1143008" cy="307777"/>
                </a:xfrm>
                <a:prstGeom prst="rect">
                  <a:avLst/>
                </a:prstGeom>
                <a:noFill/>
              </p:spPr>
              <p:txBody>
                <a:bodyPr wrap="square" rtlCol="0">
                  <a:spAutoFit/>
                </a:bodyPr>
                <a:lstStyle/>
                <a:p>
                  <a:pPr algn="ctr"/>
                  <a:r>
                    <a:rPr lang="pt-BR" sz="1400" dirty="0" smtClean="0">
                      <a:solidFill>
                        <a:schemeClr val="tx1">
                          <a:lumMod val="85000"/>
                          <a:lumOff val="15000"/>
                        </a:schemeClr>
                      </a:solidFill>
                    </a:rPr>
                    <a:t>Orientação</a:t>
                  </a:r>
                  <a:endParaRPr lang="pt-BR" sz="1400" dirty="0">
                    <a:solidFill>
                      <a:schemeClr val="tx1">
                        <a:lumMod val="85000"/>
                        <a:lumOff val="15000"/>
                      </a:schemeClr>
                    </a:solidFill>
                  </a:endParaRPr>
                </a:p>
              </p:txBody>
            </p:sp>
          </p:grpSp>
          <p:grpSp>
            <p:nvGrpSpPr>
              <p:cNvPr id="23" name="Grupo 154"/>
              <p:cNvGrpSpPr/>
              <p:nvPr/>
            </p:nvGrpSpPr>
            <p:grpSpPr>
              <a:xfrm>
                <a:off x="3727452" y="2278186"/>
                <a:ext cx="1757998" cy="932844"/>
                <a:chOff x="4026852" y="1839704"/>
                <a:chExt cx="1757998" cy="932844"/>
              </a:xfrm>
            </p:grpSpPr>
            <p:sp>
              <p:nvSpPr>
                <p:cNvPr id="79" name="CaixaDeTexto 78"/>
                <p:cNvSpPr txBox="1"/>
                <p:nvPr/>
              </p:nvSpPr>
              <p:spPr>
                <a:xfrm>
                  <a:off x="4026852" y="2417933"/>
                  <a:ext cx="1757998" cy="354615"/>
                </a:xfrm>
                <a:prstGeom prst="rect">
                  <a:avLst/>
                </a:prstGeom>
                <a:noFill/>
              </p:spPr>
              <p:txBody>
                <a:bodyPr wrap="square" rtlCol="0">
                  <a:spAutoFit/>
                </a:bodyPr>
                <a:lstStyle/>
                <a:p>
                  <a:pPr algn="ctr"/>
                  <a:r>
                    <a:rPr lang="pt-BR" sz="1400" dirty="0" smtClean="0">
                      <a:solidFill>
                        <a:schemeClr val="tx1">
                          <a:lumMod val="85000"/>
                          <a:lumOff val="15000"/>
                        </a:schemeClr>
                      </a:solidFill>
                    </a:rPr>
                    <a:t>Não informado</a:t>
                  </a:r>
                  <a:endParaRPr lang="pt-BR" sz="1400" dirty="0">
                    <a:solidFill>
                      <a:schemeClr val="tx1">
                        <a:lumMod val="85000"/>
                        <a:lumOff val="15000"/>
                      </a:schemeClr>
                    </a:solidFill>
                  </a:endParaRPr>
                </a:p>
              </p:txBody>
            </p:sp>
            <p:pic>
              <p:nvPicPr>
                <p:cNvPr id="80" name="Picture 16" descr="\\AGORA20-PC\Users\Public\Music\SEBRAE\Imagens\ponto-de-interrogacao-em-um-esboco-do-circulo_318-53407.png"/>
                <p:cNvPicPr>
                  <a:picLocks noChangeAspect="1" noChangeArrowheads="1"/>
                </p:cNvPicPr>
                <p:nvPr/>
              </p:nvPicPr>
              <p:blipFill>
                <a:blip r:embed="rId6" cstate="print">
                  <a:clrChange>
                    <a:clrFrom>
                      <a:srgbClr val="FFFFFF"/>
                    </a:clrFrom>
                    <a:clrTo>
                      <a:srgbClr val="FFFFFF">
                        <a:alpha val="0"/>
                      </a:srgbClr>
                    </a:clrTo>
                  </a:clrChange>
                  <a:biLevel thresh="50000"/>
                </a:blip>
                <a:srcRect/>
                <a:stretch>
                  <a:fillRect/>
                </a:stretch>
              </p:blipFill>
              <p:spPr bwMode="auto">
                <a:xfrm>
                  <a:off x="4589557" y="1839704"/>
                  <a:ext cx="623870" cy="623870"/>
                </a:xfrm>
                <a:prstGeom prst="rect">
                  <a:avLst/>
                </a:prstGeom>
                <a:noFill/>
              </p:spPr>
            </p:pic>
          </p:grpSp>
        </p:grpSp>
        <p:sp>
          <p:nvSpPr>
            <p:cNvPr id="88" name="Seta para cima 87"/>
            <p:cNvSpPr/>
            <p:nvPr/>
          </p:nvSpPr>
          <p:spPr>
            <a:xfrm rot="16200000" flipV="1">
              <a:off x="3812209" y="-1269064"/>
              <a:ext cx="142876" cy="5572166"/>
            </a:xfrm>
            <a:prstGeom prst="upArrow">
              <a:avLst/>
            </a:prstGeom>
            <a:gradFill flip="none" rotWithShape="1">
              <a:gsLst>
                <a:gs pos="0">
                  <a:srgbClr val="92D050">
                    <a:alpha val="67000"/>
                  </a:srgbClr>
                </a:gs>
                <a:gs pos="45000">
                  <a:srgbClr val="FF7A00"/>
                </a:gs>
                <a:gs pos="70000">
                  <a:srgbClr val="FF0300"/>
                </a:gs>
                <a:gs pos="100000">
                  <a:srgbClr val="4D0808"/>
                </a:gs>
              </a:gsLst>
              <a:lin ang="5400000" scaled="0"/>
              <a:tileRect/>
            </a:gradFill>
            <a:ln>
              <a:noFill/>
            </a:ln>
          </p:spPr>
          <p:style>
            <a:lnRef idx="1">
              <a:schemeClr val="dk1"/>
            </a:lnRef>
            <a:fillRef idx="1002">
              <a:schemeClr val="dk1"/>
            </a:fillRef>
            <a:effectRef idx="1">
              <a:schemeClr val="dk1"/>
            </a:effectRef>
            <a:fontRef idx="minor">
              <a:schemeClr val="dk1"/>
            </a:fontRef>
          </p:style>
          <p:txBody>
            <a:bodyPr rtlCol="0" anchor="ctr"/>
            <a:lstStyle/>
            <a:p>
              <a:pPr algn="ctr"/>
              <a:endParaRPr lang="pt-BR" dirty="0"/>
            </a:p>
          </p:txBody>
        </p:sp>
        <p:sp>
          <p:nvSpPr>
            <p:cNvPr id="91" name="CaixaDeTexto 90"/>
            <p:cNvSpPr txBox="1"/>
            <p:nvPr/>
          </p:nvSpPr>
          <p:spPr>
            <a:xfrm>
              <a:off x="758459" y="1197576"/>
              <a:ext cx="1643106" cy="338554"/>
            </a:xfrm>
            <a:prstGeom prst="rect">
              <a:avLst/>
            </a:prstGeom>
            <a:noFill/>
          </p:spPr>
          <p:txBody>
            <a:bodyPr wrap="square" rtlCol="0">
              <a:spAutoFit/>
            </a:bodyPr>
            <a:lstStyle/>
            <a:p>
              <a:pPr algn="ctr"/>
              <a:r>
                <a:rPr lang="pt-BR" sz="1600" dirty="0" smtClean="0">
                  <a:solidFill>
                    <a:schemeClr val="bg1"/>
                  </a:solidFill>
                </a:rPr>
                <a:t>Mais citados</a:t>
              </a:r>
              <a:endParaRPr lang="pt-BR" sz="1600" dirty="0">
                <a:solidFill>
                  <a:schemeClr val="bg1"/>
                </a:solidFill>
              </a:endParaRPr>
            </a:p>
          </p:txBody>
        </p:sp>
        <p:sp>
          <p:nvSpPr>
            <p:cNvPr id="68" name="CaixaDeTexto 67"/>
            <p:cNvSpPr txBox="1"/>
            <p:nvPr/>
          </p:nvSpPr>
          <p:spPr>
            <a:xfrm rot="16200000">
              <a:off x="-741000" y="2671697"/>
              <a:ext cx="2786081" cy="707886"/>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pt-B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rPr>
                <a:t>menor </a:t>
              </a:r>
            </a:p>
            <a:p>
              <a:pPr algn="ctr"/>
              <a:r>
                <a:rPr lang="pt-B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rPr>
                <a:t>participação</a:t>
              </a:r>
              <a:endParaRPr lang="pt-B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endParaRPr>
            </a:p>
          </p:txBody>
        </p:sp>
        <p:sp>
          <p:nvSpPr>
            <p:cNvPr id="69" name="CaixaDeTexto 68"/>
            <p:cNvSpPr txBox="1"/>
            <p:nvPr/>
          </p:nvSpPr>
          <p:spPr>
            <a:xfrm rot="16200000">
              <a:off x="-425084" y="5211372"/>
              <a:ext cx="2156791" cy="707886"/>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pt-B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rPr>
                <a:t>maior participação</a:t>
              </a:r>
              <a:endParaRPr lang="pt-B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endParaRPr>
            </a:p>
          </p:txBody>
        </p:sp>
        <p:sp>
          <p:nvSpPr>
            <p:cNvPr id="87" name="CaixaDeTexto 86"/>
            <p:cNvSpPr txBox="1"/>
            <p:nvPr/>
          </p:nvSpPr>
          <p:spPr>
            <a:xfrm>
              <a:off x="5330491" y="1178466"/>
              <a:ext cx="1643106" cy="338554"/>
            </a:xfrm>
            <a:prstGeom prst="rect">
              <a:avLst/>
            </a:prstGeom>
            <a:noFill/>
          </p:spPr>
          <p:txBody>
            <a:bodyPr wrap="square" rtlCol="0">
              <a:spAutoFit/>
            </a:bodyPr>
            <a:lstStyle/>
            <a:p>
              <a:pPr algn="ctr"/>
              <a:r>
                <a:rPr lang="pt-BR" sz="1600" dirty="0" smtClean="0">
                  <a:solidFill>
                    <a:schemeClr val="bg1"/>
                  </a:solidFill>
                </a:rPr>
                <a:t>Menos citados</a:t>
              </a:r>
              <a:endParaRPr lang="pt-BR" sz="1600" dirty="0">
                <a:solidFill>
                  <a:schemeClr val="bg1"/>
                </a:solidFill>
              </a:endParaRPr>
            </a:p>
          </p:txBody>
        </p:sp>
      </p:grpSp>
      <p:sp>
        <p:nvSpPr>
          <p:cNvPr id="78" name="Texto explicativo retangular 77"/>
          <p:cNvSpPr/>
          <p:nvPr/>
        </p:nvSpPr>
        <p:spPr>
          <a:xfrm>
            <a:off x="5643570" y="4857760"/>
            <a:ext cx="3389308" cy="1364097"/>
          </a:xfrm>
          <a:prstGeom prst="wedgeRectCallout">
            <a:avLst>
              <a:gd name="adj1" fmla="val -55968"/>
              <a:gd name="adj2" fmla="val 15369"/>
            </a:avLst>
          </a:prstGeom>
          <a:solidFill>
            <a:srgbClr val="F8875A"/>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pt-BR" sz="1600" b="1" i="1" dirty="0" smtClean="0">
                <a:solidFill>
                  <a:schemeClr val="tx1">
                    <a:lumMod val="85000"/>
                    <a:lumOff val="15000"/>
                  </a:schemeClr>
                </a:solidFill>
                <a:latin typeface="Calibri" pitchFamily="34" charset="0"/>
                <a:cs typeface="Calibri" pitchFamily="34" charset="0"/>
              </a:rPr>
              <a:t>“Eu tinha interesse em participar, mas ficou tratado de que após o curso haveria o contato pelo telefone para concluir o agendamento e esse contato não foi feito.”</a:t>
            </a:r>
          </a:p>
        </p:txBody>
      </p:sp>
      <p:sp>
        <p:nvSpPr>
          <p:cNvPr id="81" name="Texto explicativo retangular 80"/>
          <p:cNvSpPr/>
          <p:nvPr/>
        </p:nvSpPr>
        <p:spPr>
          <a:xfrm flipH="1">
            <a:off x="5357818" y="3500438"/>
            <a:ext cx="2754360" cy="928694"/>
          </a:xfrm>
          <a:prstGeom prst="wedgeRectCallout">
            <a:avLst>
              <a:gd name="adj1" fmla="val -61849"/>
              <a:gd name="adj2" fmla="val -9013"/>
            </a:avLst>
          </a:prstGeom>
          <a:solidFill>
            <a:srgbClr val="66CCFF"/>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pt-BR" sz="1600" b="1" i="1" dirty="0" smtClean="0">
                <a:solidFill>
                  <a:schemeClr val="tx1">
                    <a:lumMod val="85000"/>
                    <a:lumOff val="15000"/>
                  </a:schemeClr>
                </a:solidFill>
                <a:latin typeface="Calibri" pitchFamily="34" charset="0"/>
                <a:cs typeface="Calibri" pitchFamily="34" charset="0"/>
              </a:rPr>
              <a:t>“Estava muito atarefada na época do curso, não consegui participar da consultoria..”</a:t>
            </a:r>
          </a:p>
        </p:txBody>
      </p:sp>
      <p:pic>
        <p:nvPicPr>
          <p:cNvPr id="82" name="Imagem 81" descr="Icon12.png"/>
          <p:cNvPicPr>
            <a:picLocks noChangeAspect="1"/>
          </p:cNvPicPr>
          <p:nvPr/>
        </p:nvPicPr>
        <p:blipFill>
          <a:blip r:embed="rId18" cstate="print"/>
          <a:stretch>
            <a:fillRect/>
          </a:stretch>
        </p:blipFill>
        <p:spPr>
          <a:xfrm>
            <a:off x="4786314" y="5214950"/>
            <a:ext cx="859767" cy="1110964"/>
          </a:xfrm>
          <a:prstGeom prst="rect">
            <a:avLst/>
          </a:prstGeom>
        </p:spPr>
      </p:pic>
    </p:spTree>
    <p:extLst>
      <p:ext uri="{BB962C8B-B14F-4D97-AF65-F5344CB8AC3E}">
        <p14:creationId xmlns:p14="http://schemas.microsoft.com/office/powerpoint/2010/main" val="309759411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ppt_x</p:attrName>
                                        </p:attrNameLst>
                                      </p:cBhvr>
                                      <p:tavLst>
                                        <p:tav tm="0">
                                          <p:val>
                                            <p:strVal val="#ppt_x-.2"/>
                                          </p:val>
                                        </p:tav>
                                        <p:tav tm="100000">
                                          <p:val>
                                            <p:strVal val="#ppt_x"/>
                                          </p:val>
                                        </p:tav>
                                      </p:tavLst>
                                    </p:anim>
                                    <p:anim calcmode="lin" valueType="num">
                                      <p:cBhvr>
                                        <p:cTn id="8" dur="500" fill="hold"/>
                                        <p:tgtEl>
                                          <p:spTgt spid="63"/>
                                        </p:tgtEl>
                                        <p:attrNameLst>
                                          <p:attrName>ppt_y</p:attrName>
                                        </p:attrNameLst>
                                      </p:cBhvr>
                                      <p:tavLst>
                                        <p:tav tm="0">
                                          <p:val>
                                            <p:strVal val="#ppt_y"/>
                                          </p:val>
                                        </p:tav>
                                        <p:tav tm="100000">
                                          <p:val>
                                            <p:strVal val="#ppt_y"/>
                                          </p:val>
                                        </p:tav>
                                      </p:tavLst>
                                    </p:anim>
                                    <p:animEffect transition="in" filter="wipe(right)" prLst="gradientSize: 0.1">
                                      <p:cBhvr>
                                        <p:cTn id="9" dur="500"/>
                                        <p:tgtEl>
                                          <p:spTgt spid="63"/>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ppt_x</p:attrName>
                                        </p:attrNameLst>
                                      </p:cBhvr>
                                      <p:tavLst>
                                        <p:tav tm="0">
                                          <p:val>
                                            <p:strVal val="#ppt_x-.2"/>
                                          </p:val>
                                        </p:tav>
                                        <p:tav tm="100000">
                                          <p:val>
                                            <p:strVal val="#ppt_x"/>
                                          </p:val>
                                        </p:tav>
                                      </p:tavLst>
                                    </p:anim>
                                    <p:anim calcmode="lin" valueType="num">
                                      <p:cBhvr>
                                        <p:cTn id="13" dur="500" fill="hold"/>
                                        <p:tgtEl>
                                          <p:spTgt spid="64"/>
                                        </p:tgtEl>
                                        <p:attrNameLst>
                                          <p:attrName>ppt_y</p:attrName>
                                        </p:attrNameLst>
                                      </p:cBhvr>
                                      <p:tavLst>
                                        <p:tav tm="0">
                                          <p:val>
                                            <p:strVal val="#ppt_y"/>
                                          </p:val>
                                        </p:tav>
                                        <p:tav tm="100000">
                                          <p:val>
                                            <p:strVal val="#ppt_y"/>
                                          </p:val>
                                        </p:tav>
                                      </p:tavLst>
                                    </p:anim>
                                    <p:animEffect transition="in" filter="wipe(right)" prLst="gradientSize: 0.1">
                                      <p:cBhvr>
                                        <p:cTn id="14" dur="500"/>
                                        <p:tgtEl>
                                          <p:spTgt spid="64"/>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fade">
                                      <p:cBhvr>
                                        <p:cTn id="18" dur="2000"/>
                                        <p:tgtEl>
                                          <p:spTgt spid="72"/>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500"/>
                                        <p:tgtEl>
                                          <p:spTgt spid="83"/>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wipe(left)">
                                      <p:cBhvr>
                                        <p:cTn id="26" dur="500"/>
                                        <p:tgtEl>
                                          <p:spTgt spid="81"/>
                                        </p:tgtEl>
                                      </p:cBhvr>
                                    </p:animEffect>
                                  </p:childTnLst>
                                </p:cTn>
                              </p:par>
                            </p:childTnLst>
                          </p:cTn>
                        </p:par>
                        <p:par>
                          <p:cTn id="27" fill="hold">
                            <p:stCondLst>
                              <p:cond delay="3500"/>
                            </p:stCondLst>
                            <p:childTnLst>
                              <p:par>
                                <p:cTn id="28" presetID="10" presetClass="entr" presetSubtype="0" fill="hold" nodeType="after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fade">
                                      <p:cBhvr>
                                        <p:cTn id="30" dur="500"/>
                                        <p:tgtEl>
                                          <p:spTgt spid="82"/>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wipe(left)">
                                      <p:cBhvr>
                                        <p:cTn id="3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6" name="Grupo 15"/>
          <p:cNvGrpSpPr/>
          <p:nvPr/>
        </p:nvGrpSpPr>
        <p:grpSpPr>
          <a:xfrm>
            <a:off x="6072198" y="1600220"/>
            <a:ext cx="2071702" cy="4686300"/>
            <a:chOff x="5643570" y="1600220"/>
            <a:chExt cx="2071702" cy="4686300"/>
          </a:xfrm>
        </p:grpSpPr>
        <p:pic>
          <p:nvPicPr>
            <p:cNvPr id="9" name="Picture 3" descr="\\AGORA20-PC\Users\Public\Music\SEBRAE\Imagens\referencias\slide23-o.png"/>
            <p:cNvPicPr>
              <a:picLocks noChangeAspect="1" noChangeArrowheads="1"/>
            </p:cNvPicPr>
            <p:nvPr/>
          </p:nvPicPr>
          <p:blipFill>
            <a:blip r:embed="rId3"/>
            <a:srcRect l="68562"/>
            <a:stretch>
              <a:fillRect/>
            </a:stretch>
          </p:blipFill>
          <p:spPr bwMode="auto">
            <a:xfrm>
              <a:off x="5643570" y="1600220"/>
              <a:ext cx="2071702" cy="4686300"/>
            </a:xfrm>
            <a:prstGeom prst="rect">
              <a:avLst/>
            </a:prstGeom>
            <a:noFill/>
          </p:spPr>
        </p:pic>
        <p:sp>
          <p:nvSpPr>
            <p:cNvPr id="15" name="CaixaDeTexto 14"/>
            <p:cNvSpPr txBox="1"/>
            <p:nvPr/>
          </p:nvSpPr>
          <p:spPr>
            <a:xfrm>
              <a:off x="5766402" y="4153546"/>
              <a:ext cx="1857388" cy="1384995"/>
            </a:xfrm>
            <a:prstGeom prst="rect">
              <a:avLst/>
            </a:prstGeom>
            <a:noFill/>
          </p:spPr>
          <p:txBody>
            <a:bodyPr wrap="square" rtlCol="0">
              <a:spAutoFit/>
            </a:bodyPr>
            <a:lstStyle/>
            <a:p>
              <a:pPr lvl="0">
                <a:buFont typeface="Arial" pitchFamily="34" charset="0"/>
                <a:buChar char="•"/>
              </a:pPr>
              <a:r>
                <a:rPr lang="pt-BR" dirty="0" smtClean="0">
                  <a:solidFill>
                    <a:schemeClr val="tx1">
                      <a:lumMod val="85000"/>
                      <a:lumOff val="15000"/>
                    </a:schemeClr>
                  </a:solidFill>
                </a:rPr>
                <a:t> Serviço de atendimento ao empresário;</a:t>
              </a:r>
            </a:p>
            <a:p>
              <a:pPr lvl="0"/>
              <a:endParaRPr lang="pt-BR" sz="600" dirty="0" smtClean="0">
                <a:solidFill>
                  <a:schemeClr val="tx1">
                    <a:lumMod val="85000"/>
                    <a:lumOff val="15000"/>
                  </a:schemeClr>
                </a:solidFill>
              </a:endParaRPr>
            </a:p>
            <a:p>
              <a:pPr lvl="0">
                <a:buFont typeface="Arial" pitchFamily="34" charset="0"/>
                <a:buChar char="•"/>
              </a:pPr>
              <a:r>
                <a:rPr lang="pt-BR" dirty="0" smtClean="0">
                  <a:solidFill>
                    <a:schemeClr val="tx1">
                      <a:lumMod val="85000"/>
                      <a:lumOff val="15000"/>
                    </a:schemeClr>
                  </a:solidFill>
                </a:rPr>
                <a:t> </a:t>
              </a:r>
              <a:r>
                <a:rPr lang="pt-BR" dirty="0" err="1" smtClean="0">
                  <a:solidFill>
                    <a:schemeClr val="tx1">
                      <a:lumMod val="85000"/>
                      <a:lumOff val="15000"/>
                    </a:schemeClr>
                  </a:solidFill>
                </a:rPr>
                <a:t>WhatsApp</a:t>
              </a:r>
              <a:r>
                <a:rPr lang="pt-BR" dirty="0" smtClean="0">
                  <a:solidFill>
                    <a:schemeClr val="tx1">
                      <a:lumMod val="85000"/>
                      <a:lumOff val="15000"/>
                    </a:schemeClr>
                  </a:solidFill>
                </a:rPr>
                <a:t>;</a:t>
              </a:r>
            </a:p>
            <a:p>
              <a:pPr lvl="0"/>
              <a:endParaRPr lang="pt-BR" sz="600" dirty="0" smtClean="0">
                <a:solidFill>
                  <a:schemeClr val="tx1">
                    <a:lumMod val="85000"/>
                    <a:lumOff val="15000"/>
                  </a:schemeClr>
                </a:solidFill>
              </a:endParaRPr>
            </a:p>
          </p:txBody>
        </p:sp>
      </p:grpSp>
      <p:sp>
        <p:nvSpPr>
          <p:cNvPr id="32" name="Elipse 31"/>
          <p:cNvSpPr/>
          <p:nvPr/>
        </p:nvSpPr>
        <p:spPr>
          <a:xfrm>
            <a:off x="6157284" y="1700840"/>
            <a:ext cx="357190" cy="3571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lumMod val="85000"/>
                    <a:lumOff val="15000"/>
                  </a:schemeClr>
                </a:solidFill>
              </a:rPr>
              <a:t>3</a:t>
            </a:r>
            <a:endParaRPr lang="pt-BR" dirty="0">
              <a:solidFill>
                <a:schemeClr val="tx1">
                  <a:lumMod val="85000"/>
                  <a:lumOff val="15000"/>
                </a:schemeClr>
              </a:solidFill>
            </a:endParaRPr>
          </a:p>
        </p:txBody>
      </p:sp>
      <p:grpSp>
        <p:nvGrpSpPr>
          <p:cNvPr id="17" name="Grupo 16"/>
          <p:cNvGrpSpPr/>
          <p:nvPr/>
        </p:nvGrpSpPr>
        <p:grpSpPr>
          <a:xfrm>
            <a:off x="3571868" y="1600220"/>
            <a:ext cx="2143140" cy="4686300"/>
            <a:chOff x="3357554" y="1600220"/>
            <a:chExt cx="2143140" cy="4686300"/>
          </a:xfrm>
        </p:grpSpPr>
        <p:pic>
          <p:nvPicPr>
            <p:cNvPr id="8" name="Picture 3" descr="\\AGORA20-PC\Users\Public\Music\SEBRAE\Imagens\referencias\slide23-o.png"/>
            <p:cNvPicPr>
              <a:picLocks noChangeAspect="1" noChangeArrowheads="1"/>
            </p:cNvPicPr>
            <p:nvPr/>
          </p:nvPicPr>
          <p:blipFill>
            <a:blip r:embed="rId3"/>
            <a:srcRect l="33871" r="33607"/>
            <a:stretch>
              <a:fillRect/>
            </a:stretch>
          </p:blipFill>
          <p:spPr bwMode="auto">
            <a:xfrm>
              <a:off x="3357554" y="1600220"/>
              <a:ext cx="2143140" cy="4686300"/>
            </a:xfrm>
            <a:prstGeom prst="rect">
              <a:avLst/>
            </a:prstGeom>
            <a:noFill/>
          </p:spPr>
        </p:pic>
        <p:sp>
          <p:nvSpPr>
            <p:cNvPr id="11" name="CaixaDeTexto 10"/>
            <p:cNvSpPr txBox="1"/>
            <p:nvPr/>
          </p:nvSpPr>
          <p:spPr>
            <a:xfrm>
              <a:off x="3469936" y="4143380"/>
              <a:ext cx="1857388" cy="1107996"/>
            </a:xfrm>
            <a:prstGeom prst="rect">
              <a:avLst/>
            </a:prstGeom>
            <a:noFill/>
          </p:spPr>
          <p:txBody>
            <a:bodyPr wrap="square" rtlCol="0">
              <a:spAutoFit/>
            </a:bodyPr>
            <a:lstStyle/>
            <a:p>
              <a:pPr lvl="0">
                <a:buFont typeface="Arial" pitchFamily="34" charset="0"/>
                <a:buChar char="•"/>
              </a:pPr>
              <a:r>
                <a:rPr lang="pt-BR" dirty="0" err="1" smtClean="0">
                  <a:solidFill>
                    <a:schemeClr val="tx1">
                      <a:lumMod val="85000"/>
                      <a:lumOff val="15000"/>
                    </a:schemeClr>
                  </a:solidFill>
                </a:rPr>
                <a:t>E-mail</a:t>
              </a:r>
              <a:r>
                <a:rPr lang="pt-BR" dirty="0" smtClean="0">
                  <a:solidFill>
                    <a:schemeClr val="tx1">
                      <a:lumMod val="85000"/>
                      <a:lumOff val="15000"/>
                    </a:schemeClr>
                  </a:solidFill>
                </a:rPr>
                <a:t> exclusivo;</a:t>
              </a:r>
            </a:p>
            <a:p>
              <a:pPr lvl="0"/>
              <a:endParaRPr lang="pt-BR" sz="600" dirty="0" smtClean="0">
                <a:solidFill>
                  <a:schemeClr val="tx1">
                    <a:lumMod val="85000"/>
                    <a:lumOff val="15000"/>
                  </a:schemeClr>
                </a:solidFill>
              </a:endParaRPr>
            </a:p>
            <a:p>
              <a:pPr lvl="0">
                <a:buFont typeface="Arial" pitchFamily="34" charset="0"/>
                <a:buChar char="•"/>
              </a:pPr>
              <a:r>
                <a:rPr lang="pt-BR" dirty="0" err="1" smtClean="0">
                  <a:solidFill>
                    <a:schemeClr val="tx1">
                      <a:lumMod val="85000"/>
                      <a:lumOff val="15000"/>
                    </a:schemeClr>
                  </a:solidFill>
                </a:rPr>
                <a:t>Skype</a:t>
              </a:r>
              <a:r>
                <a:rPr lang="pt-BR" dirty="0" smtClean="0">
                  <a:solidFill>
                    <a:schemeClr val="tx1">
                      <a:lumMod val="85000"/>
                      <a:lumOff val="15000"/>
                    </a:schemeClr>
                  </a:solidFill>
                </a:rPr>
                <a:t>;</a:t>
              </a:r>
            </a:p>
            <a:p>
              <a:pPr lvl="0"/>
              <a:endParaRPr lang="pt-BR" sz="600" dirty="0" smtClean="0">
                <a:solidFill>
                  <a:schemeClr val="tx1">
                    <a:lumMod val="85000"/>
                    <a:lumOff val="15000"/>
                  </a:schemeClr>
                </a:solidFill>
              </a:endParaRPr>
            </a:p>
            <a:p>
              <a:pPr lvl="0">
                <a:buFont typeface="Arial" pitchFamily="34" charset="0"/>
                <a:buChar char="•"/>
              </a:pPr>
              <a:r>
                <a:rPr lang="pt-BR" dirty="0" err="1" smtClean="0">
                  <a:solidFill>
                    <a:schemeClr val="tx1">
                      <a:lumMod val="85000"/>
                      <a:lumOff val="15000"/>
                    </a:schemeClr>
                  </a:solidFill>
                </a:rPr>
                <a:t>Youtube</a:t>
              </a:r>
              <a:r>
                <a:rPr lang="pt-BR" dirty="0" smtClean="0">
                  <a:solidFill>
                    <a:schemeClr val="tx1">
                      <a:lumMod val="85000"/>
                      <a:lumOff val="15000"/>
                    </a:schemeClr>
                  </a:solidFill>
                </a:rPr>
                <a:t>;</a:t>
              </a:r>
            </a:p>
          </p:txBody>
        </p:sp>
      </p:grpSp>
      <p:sp>
        <p:nvSpPr>
          <p:cNvPr id="31" name="Elipse 30"/>
          <p:cNvSpPr/>
          <p:nvPr/>
        </p:nvSpPr>
        <p:spPr>
          <a:xfrm>
            <a:off x="3643306" y="1700840"/>
            <a:ext cx="357190" cy="3571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lumMod val="85000"/>
                    <a:lumOff val="15000"/>
                  </a:schemeClr>
                </a:solidFill>
              </a:rPr>
              <a:t>2</a:t>
            </a:r>
            <a:endParaRPr lang="pt-BR" dirty="0">
              <a:solidFill>
                <a:schemeClr val="tx1">
                  <a:lumMod val="85000"/>
                  <a:lumOff val="15000"/>
                </a:schemeClr>
              </a:solidFill>
            </a:endParaRPr>
          </a:p>
        </p:txBody>
      </p:sp>
      <p:sp>
        <p:nvSpPr>
          <p:cNvPr id="13" name="Espaço Reservado para Número de Slide 4"/>
          <p:cNvSpPr txBox="1">
            <a:spLocks/>
          </p:cNvSpPr>
          <p:nvPr/>
        </p:nvSpPr>
        <p:spPr>
          <a:xfrm>
            <a:off x="6803490" y="6477086"/>
            <a:ext cx="2311400" cy="365125"/>
          </a:xfrm>
          <a:prstGeom prst="rect">
            <a:avLst/>
          </a:prstGeom>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14A94C8-227F-40E5-9F84-83FD78255E00}" type="slidenum">
              <a:rPr kumimoji="0" lang="pt-BR"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22</a:t>
            </a:fld>
            <a:endParaRPr kumimoji="0" lang="pt-BR"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12" name="CaixaDeTexto 11"/>
          <p:cNvSpPr txBox="1"/>
          <p:nvPr/>
        </p:nvSpPr>
        <p:spPr>
          <a:xfrm>
            <a:off x="7072330" y="571480"/>
            <a:ext cx="3422406" cy="646331"/>
          </a:xfrm>
          <a:prstGeom prst="rect">
            <a:avLst/>
          </a:prstGeom>
          <a:noFill/>
        </p:spPr>
        <p:txBody>
          <a:bodyPr wrap="square" rtlCol="0">
            <a:spAutoFit/>
          </a:bodyPr>
          <a:lstStyle/>
          <a:p>
            <a:r>
              <a:rPr lang="pt-BR" sz="3600" dirty="0" smtClean="0">
                <a:ln w="18415" cmpd="sng">
                  <a:noFill/>
                  <a:prstDash val="solid"/>
                </a:ln>
                <a:solidFill>
                  <a:schemeClr val="bg1"/>
                </a:solidFill>
                <a:effectLst>
                  <a:outerShdw blurRad="63500" dir="3600000" algn="tl" rotWithShape="0">
                    <a:srgbClr val="000000">
                      <a:alpha val="70000"/>
                    </a:srgbClr>
                  </a:outerShdw>
                </a:effectLst>
                <a:latin typeface="Century Gothic" pitchFamily="34" charset="0"/>
              </a:rPr>
              <a:t>formatos</a:t>
            </a:r>
            <a:endParaRPr lang="pt-BR" sz="3600" dirty="0">
              <a:ln w="18415" cmpd="sng">
                <a:noFill/>
                <a:prstDash val="solid"/>
              </a:ln>
              <a:solidFill>
                <a:schemeClr val="bg1"/>
              </a:solidFill>
              <a:effectLst>
                <a:outerShdw blurRad="63500" dir="3600000" algn="tl" rotWithShape="0">
                  <a:srgbClr val="000000">
                    <a:alpha val="70000"/>
                  </a:srgbClr>
                </a:outerShdw>
              </a:effectLst>
              <a:latin typeface="Century Gothic" pitchFamily="34" charset="0"/>
            </a:endParaRPr>
          </a:p>
        </p:txBody>
      </p:sp>
      <p:pic>
        <p:nvPicPr>
          <p:cNvPr id="14" name="Picture 9"/>
          <p:cNvPicPr>
            <a:picLocks noChangeAspect="1" noChangeArrowheads="1"/>
          </p:cNvPicPr>
          <p:nvPr/>
        </p:nvPicPr>
        <p:blipFill>
          <a:blip r:embed="rId4"/>
          <a:srcRect/>
          <a:stretch>
            <a:fillRect/>
          </a:stretch>
        </p:blipFill>
        <p:spPr bwMode="auto">
          <a:xfrm>
            <a:off x="7327710" y="500042"/>
            <a:ext cx="1816289" cy="144000"/>
          </a:xfrm>
          <a:prstGeom prst="rect">
            <a:avLst/>
          </a:prstGeom>
          <a:noFill/>
          <a:ln w="9525">
            <a:noFill/>
            <a:miter lim="800000"/>
            <a:headEnd/>
            <a:tailEnd/>
          </a:ln>
          <a:effectLst/>
        </p:spPr>
      </p:pic>
      <p:grpSp>
        <p:nvGrpSpPr>
          <p:cNvPr id="18" name="Grupo 17"/>
          <p:cNvGrpSpPr/>
          <p:nvPr/>
        </p:nvGrpSpPr>
        <p:grpSpPr>
          <a:xfrm>
            <a:off x="1000100" y="1600220"/>
            <a:ext cx="2089118" cy="4686300"/>
            <a:chOff x="1125560" y="1600220"/>
            <a:chExt cx="2089118" cy="4686300"/>
          </a:xfrm>
        </p:grpSpPr>
        <p:pic>
          <p:nvPicPr>
            <p:cNvPr id="5123" name="Picture 3" descr="\\AGORA20-PC\Users\Public\Music\SEBRAE\Imagens\referencias\slide23-o.png"/>
            <p:cNvPicPr>
              <a:picLocks noChangeAspect="1" noChangeArrowheads="1"/>
            </p:cNvPicPr>
            <p:nvPr/>
          </p:nvPicPr>
          <p:blipFill>
            <a:blip r:embed="rId3"/>
            <a:srcRect r="68297"/>
            <a:stretch>
              <a:fillRect/>
            </a:stretch>
          </p:blipFill>
          <p:spPr bwMode="auto">
            <a:xfrm>
              <a:off x="1125560" y="1600220"/>
              <a:ext cx="2089118" cy="4686300"/>
            </a:xfrm>
            <a:prstGeom prst="rect">
              <a:avLst/>
            </a:prstGeom>
            <a:noFill/>
          </p:spPr>
        </p:pic>
        <p:sp>
          <p:nvSpPr>
            <p:cNvPr id="10" name="CaixaDeTexto 9"/>
            <p:cNvSpPr txBox="1"/>
            <p:nvPr/>
          </p:nvSpPr>
          <p:spPr>
            <a:xfrm>
              <a:off x="1214414" y="4133214"/>
              <a:ext cx="1857388" cy="1938992"/>
            </a:xfrm>
            <a:prstGeom prst="rect">
              <a:avLst/>
            </a:prstGeom>
            <a:noFill/>
          </p:spPr>
          <p:txBody>
            <a:bodyPr wrap="square" rtlCol="0">
              <a:spAutoFit/>
            </a:bodyPr>
            <a:lstStyle/>
            <a:p>
              <a:pPr lvl="0">
                <a:buFont typeface="Arial" pitchFamily="34" charset="0"/>
                <a:buChar char="•"/>
              </a:pPr>
              <a:r>
                <a:rPr lang="pt-BR" dirty="0" smtClean="0">
                  <a:solidFill>
                    <a:schemeClr val="tx1">
                      <a:lumMod val="85000"/>
                      <a:lumOff val="15000"/>
                    </a:schemeClr>
                  </a:solidFill>
                </a:rPr>
                <a:t>Mais tempo de duração;</a:t>
              </a:r>
            </a:p>
            <a:p>
              <a:pPr lvl="0"/>
              <a:endParaRPr lang="pt-BR" sz="600" dirty="0" smtClean="0">
                <a:solidFill>
                  <a:schemeClr val="tx1">
                    <a:lumMod val="85000"/>
                    <a:lumOff val="15000"/>
                  </a:schemeClr>
                </a:solidFill>
              </a:endParaRPr>
            </a:p>
            <a:p>
              <a:pPr lvl="0">
                <a:buFont typeface="Arial" pitchFamily="34" charset="0"/>
                <a:buChar char="•"/>
              </a:pPr>
              <a:r>
                <a:rPr lang="pt-BR" dirty="0" smtClean="0">
                  <a:solidFill>
                    <a:schemeClr val="tx1">
                      <a:lumMod val="85000"/>
                      <a:lumOff val="15000"/>
                    </a:schemeClr>
                  </a:solidFill>
                </a:rPr>
                <a:t>Realizada na Empresa;</a:t>
              </a:r>
            </a:p>
            <a:p>
              <a:pPr lvl="0"/>
              <a:endParaRPr lang="pt-BR" sz="600" dirty="0" smtClean="0">
                <a:solidFill>
                  <a:schemeClr val="tx1">
                    <a:lumMod val="85000"/>
                    <a:lumOff val="15000"/>
                  </a:schemeClr>
                </a:solidFill>
              </a:endParaRPr>
            </a:p>
            <a:p>
              <a:pPr lvl="0">
                <a:buFont typeface="Arial" pitchFamily="34" charset="0"/>
                <a:buChar char="•"/>
              </a:pPr>
              <a:r>
                <a:rPr lang="pt-BR" dirty="0" smtClean="0">
                  <a:solidFill>
                    <a:schemeClr val="tx1">
                      <a:lumMod val="85000"/>
                      <a:lumOff val="15000"/>
                    </a:schemeClr>
                  </a:solidFill>
                </a:rPr>
                <a:t>Mais constante;</a:t>
              </a:r>
            </a:p>
            <a:p>
              <a:pPr>
                <a:buFont typeface="Arial" pitchFamily="34" charset="0"/>
                <a:buChar char="•"/>
              </a:pPr>
              <a:endParaRPr lang="pt-BR" dirty="0">
                <a:solidFill>
                  <a:schemeClr val="tx1">
                    <a:lumMod val="85000"/>
                    <a:lumOff val="15000"/>
                  </a:schemeClr>
                </a:solidFill>
              </a:endParaRPr>
            </a:p>
          </p:txBody>
        </p:sp>
      </p:grpSp>
      <p:pic>
        <p:nvPicPr>
          <p:cNvPr id="20" name="Picture 3" descr="\\AGORA20-PC\Users\Public\Music\SEBRAE\Imagens\Nova_01\conversa.png"/>
          <p:cNvPicPr>
            <a:picLocks noChangeAspect="1" noChangeArrowheads="1"/>
          </p:cNvPicPr>
          <p:nvPr/>
        </p:nvPicPr>
        <p:blipFill>
          <a:blip r:embed="rId5"/>
          <a:srcRect/>
          <a:stretch>
            <a:fillRect/>
          </a:stretch>
        </p:blipFill>
        <p:spPr bwMode="auto">
          <a:xfrm>
            <a:off x="-117589" y="-24"/>
            <a:ext cx="1246917" cy="1143007"/>
          </a:xfrm>
          <a:prstGeom prst="rect">
            <a:avLst/>
          </a:prstGeom>
          <a:noFill/>
        </p:spPr>
      </p:pic>
      <p:sp>
        <p:nvSpPr>
          <p:cNvPr id="30" name="Elipse 29"/>
          <p:cNvSpPr/>
          <p:nvPr/>
        </p:nvSpPr>
        <p:spPr>
          <a:xfrm>
            <a:off x="1030594" y="1700840"/>
            <a:ext cx="357190" cy="3571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lumMod val="85000"/>
                    <a:lumOff val="15000"/>
                  </a:schemeClr>
                </a:solidFill>
              </a:rPr>
              <a:t>1</a:t>
            </a:r>
            <a:endParaRPr lang="pt-BR" dirty="0">
              <a:solidFill>
                <a:schemeClr val="tx1">
                  <a:lumMod val="85000"/>
                  <a:lumOff val="15000"/>
                </a:schemeClr>
              </a:solidFill>
            </a:endParaRPr>
          </a:p>
        </p:txBody>
      </p:sp>
    </p:spTree>
    <p:extLst>
      <p:ext uri="{BB962C8B-B14F-4D97-AF65-F5344CB8AC3E}">
        <p14:creationId xmlns:p14="http://schemas.microsoft.com/office/powerpoint/2010/main" val="309759411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2"/>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500"/>
                                        <p:tgtEl>
                                          <p:spTgt spid="14"/>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ppt_x</p:attrName>
                                        </p:attrNameLst>
                                      </p:cBhvr>
                                      <p:tavLst>
                                        <p:tav tm="0">
                                          <p:val>
                                            <p:strVal val="#ppt_x-.2"/>
                                          </p:val>
                                        </p:tav>
                                        <p:tav tm="100000">
                                          <p:val>
                                            <p:strVal val="#ppt_x"/>
                                          </p:val>
                                        </p:tav>
                                      </p:tavLst>
                                    </p:anim>
                                    <p:anim calcmode="lin" valueType="num">
                                      <p:cBhvr>
                                        <p:cTn id="13"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4" dur="500"/>
                                        <p:tgtEl>
                                          <p:spTgt spid="12"/>
                                        </p:tgtEl>
                                      </p:cBhvr>
                                    </p:animEffect>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par>
                          <p:cTn id="29" fill="hold">
                            <p:stCondLst>
                              <p:cond delay="1500"/>
                            </p:stCondLst>
                            <p:childTnLst>
                              <p:par>
                                <p:cTn id="30" presetID="22" presetClass="entr" presetSubtype="1"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1" grpId="0" animBg="1"/>
      <p:bldP spid="12" grpId="0"/>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7" name="Picture 9"/>
          <p:cNvPicPr>
            <a:picLocks noChangeAspect="1" noChangeArrowheads="1"/>
          </p:cNvPicPr>
          <p:nvPr/>
        </p:nvPicPr>
        <p:blipFill>
          <a:blip r:embed="rId3"/>
          <a:srcRect/>
          <a:stretch>
            <a:fillRect/>
          </a:stretch>
        </p:blipFill>
        <p:spPr bwMode="auto">
          <a:xfrm>
            <a:off x="7327710" y="500042"/>
            <a:ext cx="1816289" cy="144000"/>
          </a:xfrm>
          <a:prstGeom prst="rect">
            <a:avLst/>
          </a:prstGeom>
          <a:noFill/>
          <a:ln w="9525">
            <a:noFill/>
            <a:miter lim="800000"/>
            <a:headEnd/>
            <a:tailEnd/>
          </a:ln>
          <a:effectLst/>
        </p:spPr>
      </p:pic>
      <p:sp>
        <p:nvSpPr>
          <p:cNvPr id="13" name="Espaço Reservado para Número de Slide 4"/>
          <p:cNvSpPr txBox="1">
            <a:spLocks/>
          </p:cNvSpPr>
          <p:nvPr/>
        </p:nvSpPr>
        <p:spPr>
          <a:xfrm>
            <a:off x="6803490" y="6477086"/>
            <a:ext cx="2311400" cy="365125"/>
          </a:xfrm>
          <a:prstGeom prst="rect">
            <a:avLst/>
          </a:prstGeom>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14A94C8-227F-40E5-9F84-83FD78255E00}" type="slidenum">
              <a:rPr kumimoji="0" lang="pt-BR"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23</a:t>
            </a:fld>
            <a:endParaRPr kumimoji="0" lang="pt-BR"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0" name="CaixaDeTexto 19"/>
          <p:cNvSpPr txBox="1"/>
          <p:nvPr/>
        </p:nvSpPr>
        <p:spPr>
          <a:xfrm>
            <a:off x="7286644" y="571480"/>
            <a:ext cx="3422406" cy="646331"/>
          </a:xfrm>
          <a:prstGeom prst="rect">
            <a:avLst/>
          </a:prstGeom>
          <a:noFill/>
        </p:spPr>
        <p:txBody>
          <a:bodyPr wrap="square" rtlCol="0">
            <a:spAutoFit/>
          </a:bodyPr>
          <a:lstStyle/>
          <a:p>
            <a:r>
              <a:rPr lang="pt-BR" sz="3600" dirty="0" smtClean="0">
                <a:ln w="18415" cmpd="sng">
                  <a:noFill/>
                  <a:prstDash val="solid"/>
                </a:ln>
                <a:solidFill>
                  <a:schemeClr val="bg1"/>
                </a:solidFill>
                <a:latin typeface="Century Gothic" pitchFamily="34" charset="0"/>
              </a:rPr>
              <a:t>internet</a:t>
            </a:r>
            <a:endParaRPr lang="pt-BR" sz="3600" dirty="0">
              <a:ln w="18415" cmpd="sng">
                <a:noFill/>
                <a:prstDash val="solid"/>
              </a:ln>
              <a:solidFill>
                <a:schemeClr val="bg1"/>
              </a:solidFill>
              <a:latin typeface="Century Gothic" pitchFamily="34" charset="0"/>
            </a:endParaRPr>
          </a:p>
        </p:txBody>
      </p:sp>
      <p:sp>
        <p:nvSpPr>
          <p:cNvPr id="14" name="CaixaDeTexto 13"/>
          <p:cNvSpPr txBox="1"/>
          <p:nvPr/>
        </p:nvSpPr>
        <p:spPr>
          <a:xfrm>
            <a:off x="2928926" y="2000240"/>
            <a:ext cx="5572164" cy="4401205"/>
          </a:xfrm>
          <a:prstGeom prst="rect">
            <a:avLst/>
          </a:prstGeom>
          <a:noFill/>
        </p:spPr>
        <p:txBody>
          <a:bodyPr wrap="square" rtlCol="0">
            <a:spAutoFit/>
          </a:bodyPr>
          <a:lstStyle/>
          <a:p>
            <a:pPr algn="just"/>
            <a:r>
              <a:rPr lang="pt-BR" sz="2000" dirty="0" smtClean="0">
                <a:solidFill>
                  <a:schemeClr val="bg1"/>
                </a:solidFill>
              </a:rPr>
              <a:t>     Mesmo havendo uma preferência notória pela realização da consultoria em formato presencial, quando questionados se aceitariam participar de uma consultoria realizada apenas pela internet, a maioria informou que participaria, pois acham mais prático e viável, sem necessariamente ser melhor. </a:t>
            </a:r>
          </a:p>
          <a:p>
            <a:pPr algn="just"/>
            <a:endParaRPr lang="pt-BR" sz="2000" dirty="0" smtClean="0">
              <a:solidFill>
                <a:schemeClr val="bg1"/>
              </a:solidFill>
            </a:endParaRPr>
          </a:p>
          <a:p>
            <a:pPr algn="just"/>
            <a:r>
              <a:rPr lang="pt-BR" sz="2000" dirty="0" smtClean="0">
                <a:solidFill>
                  <a:schemeClr val="bg1"/>
                </a:solidFill>
              </a:rPr>
              <a:t>     Os que se negariam a participar, informaram não achar esse formato eficiente ou terem dificuldades de horários e técnicas para acessarem os conteúdos. </a:t>
            </a:r>
          </a:p>
          <a:p>
            <a:pPr algn="just"/>
            <a:endParaRPr lang="pt-BR" sz="2000" dirty="0" smtClean="0">
              <a:solidFill>
                <a:schemeClr val="bg1"/>
              </a:solidFill>
            </a:endParaRPr>
          </a:p>
          <a:p>
            <a:pPr algn="just"/>
            <a:endParaRPr lang="pt-BR" sz="2000" dirty="0" smtClean="0">
              <a:solidFill>
                <a:schemeClr val="bg1"/>
              </a:solidFill>
            </a:endParaRPr>
          </a:p>
          <a:p>
            <a:pPr algn="just"/>
            <a:endParaRPr lang="pt-BR" sz="2000" dirty="0" smtClean="0">
              <a:solidFill>
                <a:schemeClr val="bg1"/>
              </a:solidFill>
            </a:endParaRPr>
          </a:p>
        </p:txBody>
      </p:sp>
      <p:pic>
        <p:nvPicPr>
          <p:cNvPr id="4098" name="Picture 2" descr="\\AGORA20-PC\Users\Public\Music\SEBRAE\Imagens\166678-business\166678-business\png\mouse.png"/>
          <p:cNvPicPr>
            <a:picLocks noChangeAspect="1" noChangeArrowheads="1"/>
          </p:cNvPicPr>
          <p:nvPr/>
        </p:nvPicPr>
        <p:blipFill>
          <a:blip r:embed="rId4"/>
          <a:srcRect/>
          <a:stretch>
            <a:fillRect/>
          </a:stretch>
        </p:blipFill>
        <p:spPr bwMode="auto">
          <a:xfrm>
            <a:off x="500034" y="2663848"/>
            <a:ext cx="2122474" cy="2122474"/>
          </a:xfrm>
          <a:prstGeom prst="rect">
            <a:avLst/>
          </a:prstGeom>
          <a:noFill/>
        </p:spPr>
      </p:pic>
      <p:pic>
        <p:nvPicPr>
          <p:cNvPr id="16" name="Picture 3" descr="\\AGORA20-PC\Users\Public\Music\SEBRAE\Imagens\Nova_01\conversa.png"/>
          <p:cNvPicPr>
            <a:picLocks noChangeAspect="1" noChangeArrowheads="1"/>
          </p:cNvPicPr>
          <p:nvPr/>
        </p:nvPicPr>
        <p:blipFill>
          <a:blip r:embed="rId5"/>
          <a:srcRect/>
          <a:stretch>
            <a:fillRect/>
          </a:stretch>
        </p:blipFill>
        <p:spPr bwMode="auto">
          <a:xfrm>
            <a:off x="-117589" y="-24"/>
            <a:ext cx="1246917" cy="1143007"/>
          </a:xfrm>
          <a:prstGeom prst="rect">
            <a:avLst/>
          </a:prstGeom>
          <a:noFill/>
        </p:spPr>
      </p:pic>
    </p:spTree>
    <p:extLst>
      <p:ext uri="{BB962C8B-B14F-4D97-AF65-F5344CB8AC3E}">
        <p14:creationId xmlns:p14="http://schemas.microsoft.com/office/powerpoint/2010/main" val="309759411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2"/>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9" dur="500"/>
                                        <p:tgtEl>
                                          <p:spTgt spid="27"/>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ppt_x</p:attrName>
                                        </p:attrNameLst>
                                      </p:cBhvr>
                                      <p:tavLst>
                                        <p:tav tm="0">
                                          <p:val>
                                            <p:strVal val="#ppt_x-.2"/>
                                          </p:val>
                                        </p:tav>
                                        <p:tav tm="100000">
                                          <p:val>
                                            <p:strVal val="#ppt_x"/>
                                          </p:val>
                                        </p:tav>
                                      </p:tavLst>
                                    </p:anim>
                                    <p:anim calcmode="lin" valueType="num">
                                      <p:cBhvr>
                                        <p:cTn id="13"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4" dur="500"/>
                                        <p:tgtEl>
                                          <p:spTgt spid="20"/>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wipe(left)">
                                      <p:cBhvr>
                                        <p:cTn id="18" dur="500"/>
                                        <p:tgtEl>
                                          <p:spTgt spid="4098"/>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7" name="Picture 9"/>
          <p:cNvPicPr>
            <a:picLocks noChangeAspect="1" noChangeArrowheads="1"/>
          </p:cNvPicPr>
          <p:nvPr/>
        </p:nvPicPr>
        <p:blipFill>
          <a:blip r:embed="rId3"/>
          <a:srcRect/>
          <a:stretch>
            <a:fillRect/>
          </a:stretch>
        </p:blipFill>
        <p:spPr bwMode="auto">
          <a:xfrm>
            <a:off x="7327710" y="500042"/>
            <a:ext cx="1816289" cy="144000"/>
          </a:xfrm>
          <a:prstGeom prst="rect">
            <a:avLst/>
          </a:prstGeom>
          <a:noFill/>
          <a:ln w="9525">
            <a:noFill/>
            <a:miter lim="800000"/>
            <a:headEnd/>
            <a:tailEnd/>
          </a:ln>
          <a:effectLst/>
        </p:spPr>
      </p:pic>
      <p:sp>
        <p:nvSpPr>
          <p:cNvPr id="13" name="Espaço Reservado para Número de Slide 4"/>
          <p:cNvSpPr txBox="1">
            <a:spLocks/>
          </p:cNvSpPr>
          <p:nvPr/>
        </p:nvSpPr>
        <p:spPr>
          <a:xfrm>
            <a:off x="6803490" y="6477086"/>
            <a:ext cx="2311400" cy="365125"/>
          </a:xfrm>
          <a:prstGeom prst="rect">
            <a:avLst/>
          </a:prstGeom>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14A94C8-227F-40E5-9F84-83FD78255E00}" type="slidenum">
              <a:rPr kumimoji="0" lang="pt-BR"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24</a:t>
            </a:fld>
            <a:endParaRPr kumimoji="0" lang="pt-BR"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50" name="CaixaDeTexto 49"/>
          <p:cNvSpPr txBox="1"/>
          <p:nvPr/>
        </p:nvSpPr>
        <p:spPr>
          <a:xfrm>
            <a:off x="642910" y="1142984"/>
            <a:ext cx="5072098" cy="4093428"/>
          </a:xfrm>
          <a:prstGeom prst="rect">
            <a:avLst/>
          </a:prstGeom>
          <a:noFill/>
        </p:spPr>
        <p:txBody>
          <a:bodyPr wrap="square" rtlCol="0">
            <a:spAutoFit/>
          </a:bodyPr>
          <a:lstStyle/>
          <a:p>
            <a:pPr algn="just"/>
            <a:endParaRPr lang="pt-BR" sz="2000" dirty="0" smtClean="0">
              <a:solidFill>
                <a:schemeClr val="bg1"/>
              </a:solidFill>
            </a:endParaRPr>
          </a:p>
          <a:p>
            <a:pPr algn="just"/>
            <a:endParaRPr lang="pt-BR" sz="2000" dirty="0" smtClean="0">
              <a:solidFill>
                <a:schemeClr val="bg1"/>
              </a:solidFill>
            </a:endParaRPr>
          </a:p>
          <a:p>
            <a:pPr algn="just"/>
            <a:r>
              <a:rPr lang="pt-BR" sz="2000" dirty="0" smtClean="0">
                <a:solidFill>
                  <a:schemeClr val="bg1"/>
                </a:solidFill>
              </a:rPr>
              <a:t>     Além da consultoria presencial, há uma maior predileção pela consultoria na empresa. Eles informam que com a presença do consultor na empresa, as informações são dadas de maneira mais completa, aprofundada e prática, além de sócios ou funcionários poder participar/acompanhar. </a:t>
            </a:r>
          </a:p>
          <a:p>
            <a:pPr algn="just"/>
            <a:r>
              <a:rPr lang="pt-BR" sz="2000" dirty="0" smtClean="0">
                <a:solidFill>
                  <a:schemeClr val="bg1"/>
                </a:solidFill>
              </a:rPr>
              <a:t>     E por mais que seja cobrado um valor adicional para receber o consultor, eles acreditam ser um bom investimento. </a:t>
            </a:r>
          </a:p>
          <a:p>
            <a:pPr algn="just"/>
            <a:endParaRPr lang="pt-BR" sz="2000" dirty="0" smtClean="0">
              <a:solidFill>
                <a:schemeClr val="bg1"/>
              </a:solidFill>
            </a:endParaRPr>
          </a:p>
        </p:txBody>
      </p:sp>
      <p:sp>
        <p:nvSpPr>
          <p:cNvPr id="53" name="Texto explicativo retangular 52"/>
          <p:cNvSpPr/>
          <p:nvPr/>
        </p:nvSpPr>
        <p:spPr>
          <a:xfrm>
            <a:off x="4120170" y="4974972"/>
            <a:ext cx="2571768" cy="1143008"/>
          </a:xfrm>
          <a:prstGeom prst="wedgeRectCallout">
            <a:avLst>
              <a:gd name="adj1" fmla="val -55327"/>
              <a:gd name="adj2" fmla="val 64888"/>
            </a:avLst>
          </a:prstGeom>
          <a:solidFill>
            <a:srgbClr val="F8875A"/>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pt-BR" sz="1600" b="1" i="1" dirty="0" smtClean="0">
                <a:solidFill>
                  <a:schemeClr val="tx1">
                    <a:lumMod val="85000"/>
                    <a:lumOff val="15000"/>
                  </a:schemeClr>
                </a:solidFill>
                <a:latin typeface="Calibri" pitchFamily="34" charset="0"/>
                <a:cs typeface="Calibri" pitchFamily="34" charset="0"/>
              </a:rPr>
              <a:t>“Sim, sempre estão se</a:t>
            </a:r>
            <a:br>
              <a:rPr lang="pt-BR" sz="1600" b="1" i="1" dirty="0" smtClean="0">
                <a:solidFill>
                  <a:schemeClr val="tx1">
                    <a:lumMod val="85000"/>
                    <a:lumOff val="15000"/>
                  </a:schemeClr>
                </a:solidFill>
                <a:latin typeface="Calibri" pitchFamily="34" charset="0"/>
                <a:cs typeface="Calibri" pitchFamily="34" charset="0"/>
              </a:rPr>
            </a:br>
            <a:r>
              <a:rPr lang="pt-BR" sz="1600" b="1" i="1" dirty="0" smtClean="0">
                <a:solidFill>
                  <a:schemeClr val="tx1">
                    <a:lumMod val="85000"/>
                    <a:lumOff val="15000"/>
                  </a:schemeClr>
                </a:solidFill>
                <a:latin typeface="Calibri" pitchFamily="34" charset="0"/>
                <a:cs typeface="Calibri" pitchFamily="34" charset="0"/>
              </a:rPr>
              <a:t> capacitando quando os </a:t>
            </a:r>
            <a:br>
              <a:rPr lang="pt-BR" sz="1600" b="1" i="1" dirty="0" smtClean="0">
                <a:solidFill>
                  <a:schemeClr val="tx1">
                    <a:lumMod val="85000"/>
                    <a:lumOff val="15000"/>
                  </a:schemeClr>
                </a:solidFill>
                <a:latin typeface="Calibri" pitchFamily="34" charset="0"/>
                <a:cs typeface="Calibri" pitchFamily="34" charset="0"/>
              </a:rPr>
            </a:br>
            <a:r>
              <a:rPr lang="pt-BR" sz="1600" b="1" i="1" dirty="0" smtClean="0">
                <a:solidFill>
                  <a:schemeClr val="tx1">
                    <a:lumMod val="85000"/>
                    <a:lumOff val="15000"/>
                  </a:schemeClr>
                </a:solidFill>
                <a:latin typeface="Calibri" pitchFamily="34" charset="0"/>
                <a:cs typeface="Calibri" pitchFamily="34" charset="0"/>
              </a:rPr>
              <a:t>proprietários não podem </a:t>
            </a:r>
            <a:br>
              <a:rPr lang="pt-BR" sz="1600" b="1" i="1" dirty="0" smtClean="0">
                <a:solidFill>
                  <a:schemeClr val="tx1">
                    <a:lumMod val="85000"/>
                    <a:lumOff val="15000"/>
                  </a:schemeClr>
                </a:solidFill>
                <a:latin typeface="Calibri" pitchFamily="34" charset="0"/>
                <a:cs typeface="Calibri" pitchFamily="34" charset="0"/>
              </a:rPr>
            </a:br>
            <a:r>
              <a:rPr lang="pt-BR" sz="1600" b="1" i="1" dirty="0" smtClean="0">
                <a:solidFill>
                  <a:schemeClr val="tx1">
                    <a:lumMod val="85000"/>
                    <a:lumOff val="15000"/>
                  </a:schemeClr>
                </a:solidFill>
                <a:latin typeface="Calibri" pitchFamily="34" charset="0"/>
                <a:cs typeface="Calibri" pitchFamily="34" charset="0"/>
              </a:rPr>
              <a:t>enviam alguém”</a:t>
            </a:r>
          </a:p>
        </p:txBody>
      </p:sp>
      <p:sp>
        <p:nvSpPr>
          <p:cNvPr id="54" name="Texto explicativo retangular 53"/>
          <p:cNvSpPr/>
          <p:nvPr/>
        </p:nvSpPr>
        <p:spPr>
          <a:xfrm flipH="1">
            <a:off x="500034" y="5214950"/>
            <a:ext cx="1803590" cy="785818"/>
          </a:xfrm>
          <a:prstGeom prst="wedgeRectCallout">
            <a:avLst>
              <a:gd name="adj1" fmla="val -57759"/>
              <a:gd name="adj2" fmla="val 72921"/>
            </a:avLst>
          </a:prstGeom>
          <a:solidFill>
            <a:srgbClr val="5DAEFF"/>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pt-BR" sz="1600" b="1" i="1" dirty="0" smtClean="0">
                <a:solidFill>
                  <a:schemeClr val="tx1">
                    <a:lumMod val="85000"/>
                    <a:lumOff val="15000"/>
                  </a:schemeClr>
                </a:solidFill>
                <a:latin typeface="Calibri" pitchFamily="34" charset="0"/>
                <a:cs typeface="Calibri" pitchFamily="34" charset="0"/>
              </a:rPr>
              <a:t>“Devido a falta de </a:t>
            </a:r>
            <a:br>
              <a:rPr lang="pt-BR" sz="1600" b="1" i="1" dirty="0" smtClean="0">
                <a:solidFill>
                  <a:schemeClr val="tx1">
                    <a:lumMod val="85000"/>
                    <a:lumOff val="15000"/>
                  </a:schemeClr>
                </a:solidFill>
                <a:latin typeface="Calibri" pitchFamily="34" charset="0"/>
                <a:cs typeface="Calibri" pitchFamily="34" charset="0"/>
              </a:rPr>
            </a:br>
            <a:r>
              <a:rPr lang="pt-BR" sz="1600" b="1" i="1" dirty="0" smtClean="0">
                <a:solidFill>
                  <a:schemeClr val="tx1">
                    <a:lumMod val="85000"/>
                    <a:lumOff val="15000"/>
                  </a:schemeClr>
                </a:solidFill>
                <a:latin typeface="Calibri" pitchFamily="34" charset="0"/>
                <a:cs typeface="Calibri" pitchFamily="34" charset="0"/>
              </a:rPr>
              <a:t>tempo on-line”</a:t>
            </a:r>
          </a:p>
        </p:txBody>
      </p:sp>
      <p:pic>
        <p:nvPicPr>
          <p:cNvPr id="55" name="Imagem 54" descr="Icon6.png"/>
          <p:cNvPicPr>
            <a:picLocks noChangeAspect="1"/>
          </p:cNvPicPr>
          <p:nvPr/>
        </p:nvPicPr>
        <p:blipFill>
          <a:blip r:embed="rId4" cstate="print"/>
          <a:stretch>
            <a:fillRect/>
          </a:stretch>
        </p:blipFill>
        <p:spPr>
          <a:xfrm>
            <a:off x="3286116" y="5688572"/>
            <a:ext cx="834054" cy="923417"/>
          </a:xfrm>
          <a:prstGeom prst="rect">
            <a:avLst/>
          </a:prstGeom>
        </p:spPr>
      </p:pic>
      <p:pic>
        <p:nvPicPr>
          <p:cNvPr id="56" name="Imagem 55" descr="Icon7.png"/>
          <p:cNvPicPr>
            <a:picLocks noChangeAspect="1"/>
          </p:cNvPicPr>
          <p:nvPr/>
        </p:nvPicPr>
        <p:blipFill>
          <a:blip r:embed="rId5" cstate="print"/>
          <a:stretch>
            <a:fillRect/>
          </a:stretch>
        </p:blipFill>
        <p:spPr>
          <a:xfrm>
            <a:off x="2428860" y="5715016"/>
            <a:ext cx="632988" cy="883700"/>
          </a:xfrm>
          <a:prstGeom prst="rect">
            <a:avLst/>
          </a:prstGeom>
        </p:spPr>
      </p:pic>
      <p:sp>
        <p:nvSpPr>
          <p:cNvPr id="20" name="CaixaDeTexto 19"/>
          <p:cNvSpPr txBox="1"/>
          <p:nvPr/>
        </p:nvSpPr>
        <p:spPr>
          <a:xfrm>
            <a:off x="6215074" y="571480"/>
            <a:ext cx="3422406" cy="646331"/>
          </a:xfrm>
          <a:prstGeom prst="rect">
            <a:avLst/>
          </a:prstGeom>
          <a:noFill/>
        </p:spPr>
        <p:txBody>
          <a:bodyPr wrap="square" rtlCol="0">
            <a:spAutoFit/>
          </a:bodyPr>
          <a:lstStyle/>
          <a:p>
            <a:r>
              <a:rPr lang="pt-BR" sz="3600" dirty="0" smtClean="0">
                <a:ln w="18415" cmpd="sng">
                  <a:noFill/>
                  <a:prstDash val="solid"/>
                </a:ln>
                <a:solidFill>
                  <a:schemeClr val="bg1"/>
                </a:solidFill>
                <a:effectLst>
                  <a:outerShdw blurRad="63500" dir="3600000" algn="tl" rotWithShape="0">
                    <a:srgbClr val="000000">
                      <a:alpha val="70000"/>
                    </a:srgbClr>
                  </a:outerShdw>
                </a:effectLst>
                <a:latin typeface="Century Gothic" pitchFamily="34" charset="0"/>
              </a:rPr>
              <a:t>investimento</a:t>
            </a:r>
            <a:endParaRPr lang="pt-BR" sz="3600" dirty="0">
              <a:ln w="18415" cmpd="sng">
                <a:noFill/>
                <a:prstDash val="solid"/>
              </a:ln>
              <a:solidFill>
                <a:schemeClr val="bg1"/>
              </a:solidFill>
              <a:effectLst>
                <a:outerShdw blurRad="63500" dir="3600000" algn="tl" rotWithShape="0">
                  <a:srgbClr val="000000">
                    <a:alpha val="70000"/>
                  </a:srgbClr>
                </a:outerShdw>
              </a:effectLst>
              <a:latin typeface="Century Gothic" pitchFamily="34" charset="0"/>
            </a:endParaRPr>
          </a:p>
        </p:txBody>
      </p:sp>
      <p:pic>
        <p:nvPicPr>
          <p:cNvPr id="4099" name="Picture 3" descr="\\AGORA20-PC\Users\Public\Music\SEBRAE\Imagens\166678-business\166678-business\png\money-bag.png"/>
          <p:cNvPicPr>
            <a:picLocks noChangeAspect="1" noChangeArrowheads="1"/>
          </p:cNvPicPr>
          <p:nvPr/>
        </p:nvPicPr>
        <p:blipFill>
          <a:blip r:embed="rId6"/>
          <a:srcRect/>
          <a:stretch>
            <a:fillRect/>
          </a:stretch>
        </p:blipFill>
        <p:spPr bwMode="auto">
          <a:xfrm>
            <a:off x="6126790" y="1785926"/>
            <a:ext cx="2363814" cy="2363816"/>
          </a:xfrm>
          <a:prstGeom prst="rect">
            <a:avLst/>
          </a:prstGeom>
          <a:noFill/>
        </p:spPr>
      </p:pic>
      <p:pic>
        <p:nvPicPr>
          <p:cNvPr id="16" name="Picture 3" descr="\\AGORA20-PC\Users\Public\Music\SEBRAE\Imagens\Nova_01\conversa.png"/>
          <p:cNvPicPr>
            <a:picLocks noChangeAspect="1" noChangeArrowheads="1"/>
          </p:cNvPicPr>
          <p:nvPr/>
        </p:nvPicPr>
        <p:blipFill>
          <a:blip r:embed="rId7"/>
          <a:srcRect/>
          <a:stretch>
            <a:fillRect/>
          </a:stretch>
        </p:blipFill>
        <p:spPr bwMode="auto">
          <a:xfrm>
            <a:off x="-117589" y="-24"/>
            <a:ext cx="1246917" cy="1143007"/>
          </a:xfrm>
          <a:prstGeom prst="rect">
            <a:avLst/>
          </a:prstGeom>
          <a:noFill/>
        </p:spPr>
      </p:pic>
    </p:spTree>
    <p:extLst>
      <p:ext uri="{BB962C8B-B14F-4D97-AF65-F5344CB8AC3E}">
        <p14:creationId xmlns:p14="http://schemas.microsoft.com/office/powerpoint/2010/main" val="309759411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2"/>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9" dur="500"/>
                                        <p:tgtEl>
                                          <p:spTgt spid="27"/>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ppt_x</p:attrName>
                                        </p:attrNameLst>
                                      </p:cBhvr>
                                      <p:tavLst>
                                        <p:tav tm="0">
                                          <p:val>
                                            <p:strVal val="#ppt_x-.2"/>
                                          </p:val>
                                        </p:tav>
                                        <p:tav tm="100000">
                                          <p:val>
                                            <p:strVal val="#ppt_x"/>
                                          </p:val>
                                        </p:tav>
                                      </p:tavLst>
                                    </p:anim>
                                    <p:anim calcmode="lin" valueType="num">
                                      <p:cBhvr>
                                        <p:cTn id="13"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4" dur="500"/>
                                        <p:tgtEl>
                                          <p:spTgt spid="20"/>
                                        </p:tgtEl>
                                      </p:cBhvr>
                                    </p:animEffect>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wipe(right)">
                                      <p:cBhvr>
                                        <p:cTn id="18" dur="500"/>
                                        <p:tgtEl>
                                          <p:spTgt spid="4099"/>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500"/>
                                        <p:tgtEl>
                                          <p:spTgt spid="56"/>
                                        </p:tgtEl>
                                      </p:cBhvr>
                                    </p:animEffect>
                                  </p:childTnLst>
                                </p:cTn>
                              </p:par>
                            </p:childTnLst>
                          </p:cTn>
                        </p:par>
                        <p:par>
                          <p:cTn id="27" fill="hold">
                            <p:stCondLst>
                              <p:cond delay="2000"/>
                            </p:stCondLst>
                            <p:childTnLst>
                              <p:par>
                                <p:cTn id="28" presetID="22" presetClass="entr" presetSubtype="2" fill="hold" grpId="0" nodeType="after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wipe(right)">
                                      <p:cBhvr>
                                        <p:cTn id="30" dur="500"/>
                                        <p:tgtEl>
                                          <p:spTgt spid="54"/>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left)">
                                      <p:cBhvr>
                                        <p:cTn id="3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3" grpId="0" animBg="1"/>
      <p:bldP spid="54" grpId="0" animBg="1"/>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Espaço Reservado para Número de Slide 4"/>
          <p:cNvSpPr txBox="1">
            <a:spLocks/>
          </p:cNvSpPr>
          <p:nvPr/>
        </p:nvSpPr>
        <p:spPr>
          <a:xfrm>
            <a:off x="6803490" y="6477086"/>
            <a:ext cx="2311400" cy="365125"/>
          </a:xfrm>
          <a:prstGeom prst="rect">
            <a:avLst/>
          </a:prstGeom>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14A94C8-227F-40E5-9F84-83FD78255E00}" type="slidenum">
              <a:rPr kumimoji="0" lang="pt-BR"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25</a:t>
            </a:fld>
            <a:endParaRPr kumimoji="0" lang="pt-BR"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18" name="CaixaDeTexto 17"/>
          <p:cNvSpPr txBox="1"/>
          <p:nvPr/>
        </p:nvSpPr>
        <p:spPr>
          <a:xfrm>
            <a:off x="0" y="571480"/>
            <a:ext cx="3422406" cy="646331"/>
          </a:xfrm>
          <a:prstGeom prst="rect">
            <a:avLst/>
          </a:prstGeom>
          <a:noFill/>
        </p:spPr>
        <p:txBody>
          <a:bodyPr wrap="square" rtlCol="0">
            <a:spAutoFit/>
          </a:bodyPr>
          <a:lstStyle/>
          <a:p>
            <a:r>
              <a:rPr lang="pt-BR" sz="3600" dirty="0" smtClean="0">
                <a:ln w="18415" cmpd="sng">
                  <a:noFill/>
                  <a:prstDash val="solid"/>
                </a:ln>
                <a:solidFill>
                  <a:schemeClr val="bg1"/>
                </a:solidFill>
                <a:effectLst>
                  <a:outerShdw blurRad="63500" dir="3600000" algn="tl" rotWithShape="0">
                    <a:srgbClr val="000000">
                      <a:alpha val="70000"/>
                    </a:srgbClr>
                  </a:outerShdw>
                </a:effectLst>
                <a:latin typeface="Century Gothic" pitchFamily="34" charset="0"/>
              </a:rPr>
              <a:t>opinião</a:t>
            </a:r>
            <a:endParaRPr lang="pt-BR" sz="3600" dirty="0">
              <a:ln w="18415" cmpd="sng">
                <a:noFill/>
                <a:prstDash val="solid"/>
              </a:ln>
              <a:solidFill>
                <a:schemeClr val="bg1"/>
              </a:solidFill>
              <a:effectLst>
                <a:outerShdw blurRad="63500" dir="3600000" algn="tl" rotWithShape="0">
                  <a:srgbClr val="000000">
                    <a:alpha val="70000"/>
                  </a:srgbClr>
                </a:outerShdw>
              </a:effectLst>
              <a:latin typeface="Century Gothic" pitchFamily="34" charset="0"/>
            </a:endParaRPr>
          </a:p>
        </p:txBody>
      </p:sp>
      <p:grpSp>
        <p:nvGrpSpPr>
          <p:cNvPr id="29" name="Grupo 28"/>
          <p:cNvGrpSpPr/>
          <p:nvPr/>
        </p:nvGrpSpPr>
        <p:grpSpPr>
          <a:xfrm>
            <a:off x="-142875" y="4013350"/>
            <a:ext cx="8391905" cy="2466589"/>
            <a:chOff x="-142899" y="4410354"/>
            <a:chExt cx="8391905" cy="2466589"/>
          </a:xfrm>
        </p:grpSpPr>
        <p:pic>
          <p:nvPicPr>
            <p:cNvPr id="19" name="Picture 6"/>
            <p:cNvPicPr>
              <a:picLocks noChangeAspect="1" noChangeArrowheads="1"/>
            </p:cNvPicPr>
            <p:nvPr/>
          </p:nvPicPr>
          <p:blipFill>
            <a:blip r:embed="rId3"/>
            <a:srcRect/>
            <a:stretch>
              <a:fillRect/>
            </a:stretch>
          </p:blipFill>
          <p:spPr bwMode="auto">
            <a:xfrm rot="5400000">
              <a:off x="2735154" y="2163659"/>
              <a:ext cx="1816289" cy="7572395"/>
            </a:xfrm>
            <a:prstGeom prst="rect">
              <a:avLst/>
            </a:prstGeom>
            <a:noFill/>
          </p:spPr>
        </p:pic>
        <p:sp>
          <p:nvSpPr>
            <p:cNvPr id="12" name="CaixaDeTexto 11"/>
            <p:cNvSpPr txBox="1"/>
            <p:nvPr/>
          </p:nvSpPr>
          <p:spPr>
            <a:xfrm>
              <a:off x="285720" y="5214950"/>
              <a:ext cx="5929354" cy="1661993"/>
            </a:xfrm>
            <a:prstGeom prst="rect">
              <a:avLst/>
            </a:prstGeom>
            <a:noFill/>
          </p:spPr>
          <p:txBody>
            <a:bodyPr wrap="square" rtlCol="0">
              <a:spAutoFit/>
            </a:bodyPr>
            <a:lstStyle/>
            <a:p>
              <a:pPr algn="just">
                <a:buFont typeface="Arial" pitchFamily="34" charset="0"/>
                <a:buChar char="•"/>
              </a:pPr>
              <a:r>
                <a:rPr lang="pt-BR" sz="1700" dirty="0" smtClean="0">
                  <a:solidFill>
                    <a:schemeClr val="tx1">
                      <a:lumMod val="85000"/>
                      <a:lumOff val="15000"/>
                    </a:schemeClr>
                  </a:solidFill>
                </a:rPr>
                <a:t> Cursos voltados para ramos específicos;</a:t>
              </a:r>
            </a:p>
            <a:p>
              <a:pPr algn="just">
                <a:buFont typeface="Arial" pitchFamily="34" charset="0"/>
                <a:buChar char="•"/>
              </a:pPr>
              <a:r>
                <a:rPr lang="pt-BR" sz="1700" dirty="0" smtClean="0">
                  <a:solidFill>
                    <a:schemeClr val="tx1">
                      <a:lumMod val="85000"/>
                      <a:lumOff val="15000"/>
                    </a:schemeClr>
                  </a:solidFill>
                </a:rPr>
                <a:t> Cursos mais baratos;</a:t>
              </a:r>
            </a:p>
            <a:p>
              <a:pPr algn="just">
                <a:buFont typeface="Arial" pitchFamily="34" charset="0"/>
                <a:buChar char="•"/>
              </a:pPr>
              <a:r>
                <a:rPr lang="pt-BR" sz="1700" dirty="0" smtClean="0">
                  <a:solidFill>
                    <a:schemeClr val="tx1">
                      <a:lumMod val="85000"/>
                      <a:lumOff val="15000"/>
                    </a:schemeClr>
                  </a:solidFill>
                </a:rPr>
                <a:t> Mais disponibilidade do consultor;</a:t>
              </a:r>
            </a:p>
            <a:p>
              <a:pPr algn="just">
                <a:buFont typeface="Arial" pitchFamily="34" charset="0"/>
                <a:buChar char="•"/>
              </a:pPr>
              <a:r>
                <a:rPr lang="pt-BR" sz="1700" dirty="0" smtClean="0">
                  <a:solidFill>
                    <a:schemeClr val="tx1">
                      <a:lumMod val="85000"/>
                      <a:lumOff val="15000"/>
                    </a:schemeClr>
                  </a:solidFill>
                </a:rPr>
                <a:t> Canal direto e personalizado para tirar dúvidas;</a:t>
              </a:r>
            </a:p>
            <a:p>
              <a:pPr algn="just">
                <a:buFont typeface="Arial" pitchFamily="34" charset="0"/>
                <a:buChar char="•"/>
              </a:pPr>
              <a:r>
                <a:rPr lang="pt-BR" sz="1700" dirty="0" smtClean="0">
                  <a:solidFill>
                    <a:schemeClr val="tx1">
                      <a:lumMod val="85000"/>
                      <a:lumOff val="15000"/>
                    </a:schemeClr>
                  </a:solidFill>
                </a:rPr>
                <a:t> Reforçar a importância da participação na consultoria;</a:t>
              </a:r>
            </a:p>
            <a:p>
              <a:pPr algn="just">
                <a:buFont typeface="Arial" pitchFamily="34" charset="0"/>
                <a:buChar char="•"/>
              </a:pPr>
              <a:endParaRPr lang="pt-BR" sz="1700" dirty="0" smtClean="0">
                <a:solidFill>
                  <a:schemeClr val="tx1">
                    <a:lumMod val="85000"/>
                    <a:lumOff val="15000"/>
                  </a:schemeClr>
                </a:solidFill>
              </a:endParaRPr>
            </a:p>
          </p:txBody>
        </p:sp>
        <p:sp>
          <p:nvSpPr>
            <p:cNvPr id="26" name="CaixaDeTexto 25"/>
            <p:cNvSpPr txBox="1"/>
            <p:nvPr/>
          </p:nvSpPr>
          <p:spPr>
            <a:xfrm>
              <a:off x="2891180" y="4410354"/>
              <a:ext cx="5357826" cy="661720"/>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pt-BR" sz="3700" dirty="0" smtClean="0">
                  <a:solidFill>
                    <a:srgbClr val="51BBA9"/>
                  </a:solidFill>
                  <a:latin typeface="Century Gothic" pitchFamily="34" charset="0"/>
                  <a:cs typeface="Calibri" pitchFamily="34" charset="0"/>
                </a:rPr>
                <a:t>Sugestões cursos</a:t>
              </a:r>
            </a:p>
          </p:txBody>
        </p:sp>
      </p:grpSp>
      <p:grpSp>
        <p:nvGrpSpPr>
          <p:cNvPr id="30" name="Grupo 29"/>
          <p:cNvGrpSpPr/>
          <p:nvPr/>
        </p:nvGrpSpPr>
        <p:grpSpPr>
          <a:xfrm>
            <a:off x="1428728" y="1357298"/>
            <a:ext cx="8446500" cy="2535391"/>
            <a:chOff x="697502" y="1602483"/>
            <a:chExt cx="8446500" cy="2535391"/>
          </a:xfrm>
        </p:grpSpPr>
        <p:pic>
          <p:nvPicPr>
            <p:cNvPr id="21" name="Picture 2"/>
            <p:cNvPicPr>
              <a:picLocks noChangeAspect="1" noChangeArrowheads="1"/>
            </p:cNvPicPr>
            <p:nvPr/>
          </p:nvPicPr>
          <p:blipFill>
            <a:blip r:embed="rId4"/>
            <a:srcRect/>
            <a:stretch>
              <a:fillRect/>
            </a:stretch>
          </p:blipFill>
          <p:spPr bwMode="auto">
            <a:xfrm rot="5400000">
              <a:off x="4128187" y="-1056406"/>
              <a:ext cx="1816289" cy="8215340"/>
            </a:xfrm>
            <a:prstGeom prst="rect">
              <a:avLst/>
            </a:prstGeom>
            <a:noFill/>
            <a:ln w="9525">
              <a:noFill/>
              <a:miter lim="800000"/>
              <a:headEnd/>
              <a:tailEnd/>
            </a:ln>
            <a:effectLst/>
          </p:spPr>
        </p:pic>
        <p:sp>
          <p:nvSpPr>
            <p:cNvPr id="11" name="CaixaDeTexto 10"/>
            <p:cNvSpPr txBox="1"/>
            <p:nvPr/>
          </p:nvSpPr>
          <p:spPr>
            <a:xfrm>
              <a:off x="928661" y="2183493"/>
              <a:ext cx="4269435" cy="1954381"/>
            </a:xfrm>
            <a:prstGeom prst="rect">
              <a:avLst/>
            </a:prstGeom>
            <a:noFill/>
          </p:spPr>
          <p:txBody>
            <a:bodyPr wrap="square" rtlCol="0">
              <a:spAutoFit/>
            </a:bodyPr>
            <a:lstStyle/>
            <a:p>
              <a:pPr algn="just">
                <a:buFont typeface="Arial" pitchFamily="34" charset="0"/>
                <a:buChar char="•"/>
              </a:pPr>
              <a:r>
                <a:rPr lang="pt-BR" dirty="0" smtClean="0">
                  <a:solidFill>
                    <a:schemeClr val="tx1">
                      <a:lumMod val="85000"/>
                      <a:lumOff val="15000"/>
                    </a:schemeClr>
                  </a:solidFill>
                </a:rPr>
                <a:t> </a:t>
              </a:r>
              <a:r>
                <a:rPr lang="pt-BR" sz="1700" dirty="0" smtClean="0">
                  <a:solidFill>
                    <a:schemeClr val="tx1">
                      <a:lumMod val="85000"/>
                      <a:lumOff val="15000"/>
                    </a:schemeClr>
                  </a:solidFill>
                </a:rPr>
                <a:t>Realizar em mais momentos (periódica);</a:t>
              </a:r>
            </a:p>
            <a:p>
              <a:pPr algn="just">
                <a:buFont typeface="Arial" pitchFamily="34" charset="0"/>
                <a:buChar char="•"/>
              </a:pPr>
              <a:r>
                <a:rPr lang="pt-BR" sz="1700" dirty="0" smtClean="0">
                  <a:solidFill>
                    <a:schemeClr val="tx1">
                      <a:lumMod val="85000"/>
                      <a:lumOff val="15000"/>
                    </a:schemeClr>
                  </a:solidFill>
                </a:rPr>
                <a:t> Presencial de 1 dia (mínimo);</a:t>
              </a:r>
            </a:p>
            <a:p>
              <a:pPr algn="just">
                <a:buFont typeface="Arial" pitchFamily="34" charset="0"/>
                <a:buChar char="•"/>
              </a:pPr>
              <a:r>
                <a:rPr lang="pt-BR" sz="1700" dirty="0" smtClean="0">
                  <a:solidFill>
                    <a:schemeClr val="tx1">
                      <a:lumMod val="85000"/>
                      <a:lumOff val="15000"/>
                    </a:schemeClr>
                  </a:solidFill>
                </a:rPr>
                <a:t> Dividida em partes, devido a falta de tempo;</a:t>
              </a:r>
            </a:p>
            <a:p>
              <a:pPr algn="just">
                <a:buFont typeface="Arial" pitchFamily="34" charset="0"/>
                <a:buChar char="•"/>
              </a:pPr>
              <a:r>
                <a:rPr lang="pt-BR" sz="1700" dirty="0" smtClean="0">
                  <a:solidFill>
                    <a:schemeClr val="tx1">
                      <a:lumMod val="85000"/>
                      <a:lumOff val="15000"/>
                    </a:schemeClr>
                  </a:solidFill>
                </a:rPr>
                <a:t> Mais clareza a respeito da consultoria;</a:t>
              </a:r>
            </a:p>
            <a:p>
              <a:pPr algn="just">
                <a:buFont typeface="Arial" pitchFamily="34" charset="0"/>
                <a:buChar char="•"/>
              </a:pPr>
              <a:r>
                <a:rPr lang="pt-BR" sz="1700" dirty="0" smtClean="0">
                  <a:solidFill>
                    <a:schemeClr val="tx1">
                      <a:lumMod val="85000"/>
                      <a:lumOff val="15000"/>
                    </a:schemeClr>
                  </a:solidFill>
                </a:rPr>
                <a:t> Consultoria voltada para as necessidades do empresário;</a:t>
              </a:r>
            </a:p>
            <a:p>
              <a:pPr algn="just">
                <a:buFont typeface="Arial" pitchFamily="34" charset="0"/>
                <a:buChar char="•"/>
              </a:pPr>
              <a:endParaRPr lang="pt-BR" dirty="0" smtClean="0">
                <a:solidFill>
                  <a:schemeClr val="tx1">
                    <a:lumMod val="85000"/>
                    <a:lumOff val="15000"/>
                  </a:schemeClr>
                </a:solidFill>
              </a:endParaRPr>
            </a:p>
          </p:txBody>
        </p:sp>
        <p:sp>
          <p:nvSpPr>
            <p:cNvPr id="24" name="CaixaDeTexto 23"/>
            <p:cNvSpPr txBox="1"/>
            <p:nvPr/>
          </p:nvSpPr>
          <p:spPr>
            <a:xfrm>
              <a:off x="697502" y="1602483"/>
              <a:ext cx="4643470" cy="584775"/>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pt-BR" sz="3200" dirty="0" smtClean="0">
                  <a:solidFill>
                    <a:srgbClr val="F98D33"/>
                  </a:solidFill>
                  <a:latin typeface="Century Gothic" pitchFamily="34" charset="0"/>
                  <a:cs typeface="Calibri" pitchFamily="34" charset="0"/>
                </a:rPr>
                <a:t>Sugestões consultoria</a:t>
              </a:r>
            </a:p>
          </p:txBody>
        </p:sp>
        <p:sp>
          <p:nvSpPr>
            <p:cNvPr id="25" name="CaixaDeTexto 24"/>
            <p:cNvSpPr txBox="1"/>
            <p:nvPr/>
          </p:nvSpPr>
          <p:spPr>
            <a:xfrm>
              <a:off x="5357818" y="2571744"/>
              <a:ext cx="2857520" cy="877163"/>
            </a:xfrm>
            <a:prstGeom prst="rect">
              <a:avLst/>
            </a:prstGeom>
            <a:noFill/>
          </p:spPr>
          <p:txBody>
            <a:bodyPr wrap="square" rtlCol="0">
              <a:spAutoFit/>
            </a:bodyPr>
            <a:lstStyle/>
            <a:p>
              <a:pPr algn="just">
                <a:buFont typeface="Arial" pitchFamily="34" charset="0"/>
                <a:buChar char="•"/>
              </a:pPr>
              <a:r>
                <a:rPr lang="pt-BR" sz="1700" dirty="0" smtClean="0">
                  <a:solidFill>
                    <a:schemeClr val="tx1">
                      <a:lumMod val="85000"/>
                      <a:lumOff val="15000"/>
                    </a:schemeClr>
                  </a:solidFill>
                </a:rPr>
                <a:t>Lembrete do dia agendado;</a:t>
              </a:r>
            </a:p>
            <a:p>
              <a:pPr algn="just">
                <a:buFont typeface="Arial" pitchFamily="34" charset="0"/>
                <a:buChar char="•"/>
              </a:pPr>
              <a:r>
                <a:rPr lang="pt-BR" sz="1700" dirty="0" smtClean="0">
                  <a:solidFill>
                    <a:schemeClr val="tx1">
                      <a:lumMod val="85000"/>
                      <a:lumOff val="15000"/>
                    </a:schemeClr>
                  </a:solidFill>
                </a:rPr>
                <a:t> Maior horário;</a:t>
              </a:r>
            </a:p>
            <a:p>
              <a:pPr algn="just">
                <a:buFont typeface="Arial" pitchFamily="34" charset="0"/>
                <a:buChar char="•"/>
              </a:pPr>
              <a:r>
                <a:rPr lang="pt-BR" sz="1700" dirty="0" smtClean="0">
                  <a:solidFill>
                    <a:schemeClr val="tx1">
                      <a:lumMod val="85000"/>
                      <a:lumOff val="15000"/>
                    </a:schemeClr>
                  </a:solidFill>
                </a:rPr>
                <a:t>Criação canal </a:t>
              </a:r>
              <a:r>
                <a:rPr lang="pt-BR" sz="1700" dirty="0" err="1" smtClean="0">
                  <a:solidFill>
                    <a:schemeClr val="tx1">
                      <a:lumMod val="85000"/>
                      <a:lumOff val="15000"/>
                    </a:schemeClr>
                  </a:solidFill>
                </a:rPr>
                <a:t>youtube</a:t>
              </a:r>
              <a:r>
                <a:rPr lang="pt-BR" sz="1700" dirty="0" smtClean="0">
                  <a:solidFill>
                    <a:schemeClr val="tx1">
                      <a:lumMod val="85000"/>
                      <a:lumOff val="15000"/>
                    </a:schemeClr>
                  </a:solidFill>
                </a:rPr>
                <a:t>;</a:t>
              </a:r>
            </a:p>
          </p:txBody>
        </p:sp>
        <p:cxnSp>
          <p:nvCxnSpPr>
            <p:cNvPr id="28" name="Conector reto 27"/>
            <p:cNvCxnSpPr/>
            <p:nvPr/>
          </p:nvCxnSpPr>
          <p:spPr>
            <a:xfrm rot="5400000" flipH="1" flipV="1">
              <a:off x="4698824" y="3000372"/>
              <a:ext cx="1143008" cy="1588"/>
            </a:xfrm>
            <a:prstGeom prst="line">
              <a:avLst/>
            </a:prstGeom>
            <a:ln/>
          </p:spPr>
          <p:style>
            <a:lnRef idx="1">
              <a:schemeClr val="dk1"/>
            </a:lnRef>
            <a:fillRef idx="0">
              <a:schemeClr val="dk1"/>
            </a:fillRef>
            <a:effectRef idx="0">
              <a:schemeClr val="dk1"/>
            </a:effectRef>
            <a:fontRef idx="minor">
              <a:schemeClr val="tx1"/>
            </a:fontRef>
          </p:style>
        </p:cxnSp>
      </p:grpSp>
      <p:pic>
        <p:nvPicPr>
          <p:cNvPr id="16" name="Picture 3" descr="\\AGORA20-PC\Users\Public\Music\SEBRAE\Imagens\Nova_01\conversa.png"/>
          <p:cNvPicPr>
            <a:picLocks noChangeAspect="1" noChangeArrowheads="1"/>
          </p:cNvPicPr>
          <p:nvPr/>
        </p:nvPicPr>
        <p:blipFill>
          <a:blip r:embed="rId5"/>
          <a:srcRect/>
          <a:stretch>
            <a:fillRect/>
          </a:stretch>
        </p:blipFill>
        <p:spPr bwMode="auto">
          <a:xfrm>
            <a:off x="-187050" y="1857364"/>
            <a:ext cx="1933807" cy="1772657"/>
          </a:xfrm>
          <a:prstGeom prst="rect">
            <a:avLst/>
          </a:prstGeom>
          <a:noFill/>
        </p:spPr>
      </p:pic>
      <p:pic>
        <p:nvPicPr>
          <p:cNvPr id="17" name="Imagem 16" descr="lapis.png"/>
          <p:cNvPicPr>
            <a:picLocks noChangeAspect="1"/>
          </p:cNvPicPr>
          <p:nvPr/>
        </p:nvPicPr>
        <p:blipFill>
          <a:blip r:embed="rId6"/>
          <a:stretch>
            <a:fillRect/>
          </a:stretch>
        </p:blipFill>
        <p:spPr>
          <a:xfrm>
            <a:off x="7499082" y="4762224"/>
            <a:ext cx="1634500" cy="1800019"/>
          </a:xfrm>
          <a:prstGeom prst="rect">
            <a:avLst/>
          </a:prstGeom>
        </p:spPr>
      </p:pic>
      <p:grpSp>
        <p:nvGrpSpPr>
          <p:cNvPr id="20" name="Grupo 19"/>
          <p:cNvGrpSpPr/>
          <p:nvPr/>
        </p:nvGrpSpPr>
        <p:grpSpPr>
          <a:xfrm>
            <a:off x="0" y="500042"/>
            <a:ext cx="9143999" cy="144000"/>
            <a:chOff x="39507" y="500042"/>
            <a:chExt cx="9061993" cy="150003"/>
          </a:xfrm>
        </p:grpSpPr>
        <p:pic>
          <p:nvPicPr>
            <p:cNvPr id="22" name="Picture 2"/>
            <p:cNvPicPr>
              <a:picLocks noChangeAspect="1" noChangeArrowheads="1"/>
            </p:cNvPicPr>
            <p:nvPr/>
          </p:nvPicPr>
          <p:blipFill>
            <a:blip r:embed="rId4"/>
            <a:srcRect/>
            <a:stretch>
              <a:fillRect/>
            </a:stretch>
          </p:blipFill>
          <p:spPr bwMode="auto">
            <a:xfrm>
              <a:off x="1861579" y="500042"/>
              <a:ext cx="1800000" cy="150000"/>
            </a:xfrm>
            <a:prstGeom prst="rect">
              <a:avLst/>
            </a:prstGeom>
            <a:noFill/>
            <a:ln w="9525">
              <a:noFill/>
              <a:miter lim="800000"/>
              <a:headEnd/>
              <a:tailEnd/>
            </a:ln>
            <a:effectLst/>
          </p:spPr>
        </p:pic>
        <p:pic>
          <p:nvPicPr>
            <p:cNvPr id="23" name="Picture 7"/>
            <p:cNvPicPr>
              <a:picLocks noChangeAspect="1" noChangeArrowheads="1"/>
            </p:cNvPicPr>
            <p:nvPr/>
          </p:nvPicPr>
          <p:blipFill>
            <a:blip r:embed="rId7"/>
            <a:srcRect/>
            <a:stretch>
              <a:fillRect/>
            </a:stretch>
          </p:blipFill>
          <p:spPr bwMode="auto">
            <a:xfrm>
              <a:off x="5490061" y="500042"/>
              <a:ext cx="1800000" cy="150003"/>
            </a:xfrm>
            <a:prstGeom prst="rect">
              <a:avLst/>
            </a:prstGeom>
            <a:noFill/>
            <a:ln w="9525">
              <a:noFill/>
              <a:miter lim="800000"/>
              <a:headEnd/>
              <a:tailEnd/>
            </a:ln>
            <a:effectLst/>
          </p:spPr>
        </p:pic>
        <p:pic>
          <p:nvPicPr>
            <p:cNvPr id="27" name="Picture 9"/>
            <p:cNvPicPr>
              <a:picLocks noChangeAspect="1" noChangeArrowheads="1"/>
            </p:cNvPicPr>
            <p:nvPr/>
          </p:nvPicPr>
          <p:blipFill>
            <a:blip r:embed="rId8"/>
            <a:srcRect/>
            <a:stretch>
              <a:fillRect/>
            </a:stretch>
          </p:blipFill>
          <p:spPr bwMode="auto">
            <a:xfrm>
              <a:off x="7301500" y="500042"/>
              <a:ext cx="1800000" cy="150003"/>
            </a:xfrm>
            <a:prstGeom prst="rect">
              <a:avLst/>
            </a:prstGeom>
            <a:noFill/>
            <a:ln w="9525">
              <a:noFill/>
              <a:miter lim="800000"/>
              <a:headEnd/>
              <a:tailEnd/>
            </a:ln>
            <a:effectLst/>
          </p:spPr>
        </p:pic>
        <p:pic>
          <p:nvPicPr>
            <p:cNvPr id="31" name="Picture 6"/>
            <p:cNvPicPr>
              <a:picLocks noChangeAspect="1" noChangeArrowheads="1"/>
            </p:cNvPicPr>
            <p:nvPr/>
          </p:nvPicPr>
          <p:blipFill>
            <a:blip r:embed="rId3"/>
            <a:srcRect/>
            <a:stretch>
              <a:fillRect/>
            </a:stretch>
          </p:blipFill>
          <p:spPr bwMode="auto">
            <a:xfrm>
              <a:off x="3671788" y="500042"/>
              <a:ext cx="1800000" cy="150000"/>
            </a:xfrm>
            <a:prstGeom prst="rect">
              <a:avLst/>
            </a:prstGeom>
            <a:noFill/>
            <a:ln w="9525">
              <a:noFill/>
              <a:miter lim="800000"/>
              <a:headEnd/>
              <a:tailEnd/>
            </a:ln>
            <a:effectLst/>
          </p:spPr>
        </p:pic>
        <p:pic>
          <p:nvPicPr>
            <p:cNvPr id="32" name="Picture 8"/>
            <p:cNvPicPr>
              <a:picLocks noChangeAspect="1" noChangeArrowheads="1"/>
            </p:cNvPicPr>
            <p:nvPr/>
          </p:nvPicPr>
          <p:blipFill>
            <a:blip r:embed="rId9"/>
            <a:srcRect/>
            <a:stretch>
              <a:fillRect/>
            </a:stretch>
          </p:blipFill>
          <p:spPr bwMode="auto">
            <a:xfrm>
              <a:off x="39507" y="500042"/>
              <a:ext cx="1800000" cy="150003"/>
            </a:xfrm>
            <a:prstGeom prst="rect">
              <a:avLst/>
            </a:prstGeom>
            <a:noFill/>
            <a:ln w="9525">
              <a:noFill/>
              <a:miter lim="800000"/>
              <a:headEnd/>
              <a:tailEnd/>
            </a:ln>
            <a:effectLst/>
          </p:spPr>
        </p:pic>
      </p:grpSp>
    </p:spTree>
    <p:extLst>
      <p:ext uri="{BB962C8B-B14F-4D97-AF65-F5344CB8AC3E}">
        <p14:creationId xmlns:p14="http://schemas.microsoft.com/office/powerpoint/2010/main" val="309759411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ppt_x</p:attrName>
                                        </p:attrNameLst>
                                      </p:cBhvr>
                                      <p:tavLst>
                                        <p:tav tm="0">
                                          <p:val>
                                            <p:strVal val="#ppt_x-.2"/>
                                          </p:val>
                                        </p:tav>
                                        <p:tav tm="100000">
                                          <p:val>
                                            <p:strVal val="#ppt_x"/>
                                          </p:val>
                                        </p:tav>
                                      </p:tavLst>
                                    </p:anim>
                                    <p:anim calcmode="lin" valueType="num">
                                      <p:cBhvr>
                                        <p:cTn id="11" dur="5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2" dur="500"/>
                                        <p:tgtEl>
                                          <p:spTgt spid="1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200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Espaço Reservado para Número de Slide 4"/>
          <p:cNvSpPr txBox="1">
            <a:spLocks/>
          </p:cNvSpPr>
          <p:nvPr/>
        </p:nvSpPr>
        <p:spPr>
          <a:xfrm>
            <a:off x="6803490" y="6477086"/>
            <a:ext cx="2311400" cy="365125"/>
          </a:xfrm>
          <a:prstGeom prst="rect">
            <a:avLst/>
          </a:prstGeom>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14A94C8-227F-40E5-9F84-83FD78255E00}" type="slidenum">
              <a:rPr kumimoji="0" lang="pt-BR"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26</a:t>
            </a:fld>
            <a:endParaRPr kumimoji="0" lang="pt-BR"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50" name="CaixaDeTexto 49"/>
          <p:cNvSpPr txBox="1"/>
          <p:nvPr/>
        </p:nvSpPr>
        <p:spPr>
          <a:xfrm>
            <a:off x="357158" y="1857364"/>
            <a:ext cx="8429684" cy="4524315"/>
          </a:xfrm>
          <a:prstGeom prst="rect">
            <a:avLst/>
          </a:prstGeom>
          <a:noFill/>
        </p:spPr>
        <p:txBody>
          <a:bodyPr wrap="square" rtlCol="0">
            <a:spAutoFit/>
          </a:bodyPr>
          <a:lstStyle/>
          <a:p>
            <a:pPr algn="just"/>
            <a:r>
              <a:rPr lang="pt-BR" dirty="0" smtClean="0">
                <a:solidFill>
                  <a:schemeClr val="bg1"/>
                </a:solidFill>
              </a:rPr>
              <a:t>     Nota-se que, predominantemente, os participantes ficaram satisfeitos com a forma de ministração do curso. As informações transmitidas, os permitiram implantar o que foi aprendido em suas empresas, proporcionando melhorias para o funcionamento e organização do ambiente de trabalho. </a:t>
            </a:r>
          </a:p>
          <a:p>
            <a:pPr algn="just"/>
            <a:endParaRPr lang="pt-BR" dirty="0" smtClean="0">
              <a:solidFill>
                <a:schemeClr val="bg1"/>
              </a:solidFill>
            </a:endParaRPr>
          </a:p>
          <a:p>
            <a:pPr algn="just"/>
            <a:r>
              <a:rPr lang="pt-BR" dirty="0" smtClean="0">
                <a:solidFill>
                  <a:schemeClr val="bg1"/>
                </a:solidFill>
              </a:rPr>
              <a:t>     Devido ao seu caráter individual e personalizado, a consultoria prestada atendeu as expectativas daqueles que a utilizaram, sendo um canal fundamental de conhecimento direto para agregar novos valores e perspectivas àqueles que buscam suporte para diversas áreas de atuação. </a:t>
            </a:r>
          </a:p>
          <a:p>
            <a:pPr algn="just"/>
            <a:endParaRPr lang="pt-BR" dirty="0" smtClean="0">
              <a:solidFill>
                <a:schemeClr val="bg1"/>
              </a:solidFill>
            </a:endParaRPr>
          </a:p>
          <a:p>
            <a:pPr algn="just"/>
            <a:r>
              <a:rPr lang="pt-BR" dirty="0" smtClean="0">
                <a:solidFill>
                  <a:schemeClr val="bg1"/>
                </a:solidFill>
              </a:rPr>
              <a:t>     Quando questionados sobre novos formatos de consultoria, eles se mostraram receptíveis à mudanças, apesar de evidenciarem contentamento com o formato já apresentado.</a:t>
            </a:r>
          </a:p>
          <a:p>
            <a:pPr algn="just"/>
            <a:endParaRPr lang="pt-BR" dirty="0" smtClean="0">
              <a:solidFill>
                <a:schemeClr val="bg1"/>
              </a:solidFill>
            </a:endParaRPr>
          </a:p>
          <a:p>
            <a:pPr algn="just"/>
            <a:endParaRPr lang="pt-BR" dirty="0" smtClean="0">
              <a:solidFill>
                <a:schemeClr val="bg1"/>
              </a:solidFill>
            </a:endParaRPr>
          </a:p>
          <a:p>
            <a:pPr algn="just"/>
            <a:endParaRPr lang="pt-BR" dirty="0" smtClean="0">
              <a:solidFill>
                <a:schemeClr val="bg1"/>
              </a:solidFill>
            </a:endParaRPr>
          </a:p>
        </p:txBody>
      </p:sp>
      <p:sp>
        <p:nvSpPr>
          <p:cNvPr id="10" name="CaixaDeTexto 9"/>
          <p:cNvSpPr txBox="1"/>
          <p:nvPr/>
        </p:nvSpPr>
        <p:spPr>
          <a:xfrm>
            <a:off x="0" y="571480"/>
            <a:ext cx="3429024" cy="646331"/>
          </a:xfrm>
          <a:prstGeom prst="rect">
            <a:avLst/>
          </a:prstGeom>
          <a:noFill/>
        </p:spPr>
        <p:txBody>
          <a:bodyPr wrap="square" rtlCol="0">
            <a:spAutoFit/>
          </a:bodyPr>
          <a:lstStyle/>
          <a:p>
            <a:r>
              <a:rPr lang="pt-BR" sz="3600" dirty="0" smtClean="0">
                <a:ln w="18415" cmpd="sng">
                  <a:noFill/>
                  <a:prstDash val="solid"/>
                </a:ln>
                <a:solidFill>
                  <a:schemeClr val="bg1"/>
                </a:solidFill>
                <a:effectLst>
                  <a:outerShdw blurRad="63500" dir="3600000" algn="tl" rotWithShape="0">
                    <a:srgbClr val="000000">
                      <a:alpha val="70000"/>
                    </a:srgbClr>
                  </a:outerShdw>
                </a:effectLst>
                <a:latin typeface="Century Gothic" pitchFamily="34" charset="0"/>
              </a:rPr>
              <a:t>análise geral</a:t>
            </a:r>
            <a:endParaRPr lang="pt-BR" sz="3600" dirty="0">
              <a:ln w="18415" cmpd="sng">
                <a:noFill/>
                <a:prstDash val="solid"/>
              </a:ln>
              <a:solidFill>
                <a:schemeClr val="bg1"/>
              </a:solidFill>
              <a:effectLst>
                <a:outerShdw blurRad="63500" dir="3600000" algn="tl" rotWithShape="0">
                  <a:srgbClr val="000000">
                    <a:alpha val="70000"/>
                  </a:srgbClr>
                </a:outerShdw>
              </a:effectLst>
              <a:latin typeface="Century Gothic" pitchFamily="34" charset="0"/>
            </a:endParaRPr>
          </a:p>
        </p:txBody>
      </p:sp>
      <p:grpSp>
        <p:nvGrpSpPr>
          <p:cNvPr id="2" name="Grupo 10"/>
          <p:cNvGrpSpPr/>
          <p:nvPr/>
        </p:nvGrpSpPr>
        <p:grpSpPr>
          <a:xfrm>
            <a:off x="0" y="500042"/>
            <a:ext cx="9143999" cy="144000"/>
            <a:chOff x="39507" y="500042"/>
            <a:chExt cx="9061993" cy="150003"/>
          </a:xfrm>
        </p:grpSpPr>
        <p:pic>
          <p:nvPicPr>
            <p:cNvPr id="12" name="Picture 2"/>
            <p:cNvPicPr>
              <a:picLocks noChangeAspect="1" noChangeArrowheads="1"/>
            </p:cNvPicPr>
            <p:nvPr/>
          </p:nvPicPr>
          <p:blipFill>
            <a:blip r:embed="rId3"/>
            <a:srcRect/>
            <a:stretch>
              <a:fillRect/>
            </a:stretch>
          </p:blipFill>
          <p:spPr bwMode="auto">
            <a:xfrm>
              <a:off x="1861579" y="500042"/>
              <a:ext cx="1800000" cy="150000"/>
            </a:xfrm>
            <a:prstGeom prst="rect">
              <a:avLst/>
            </a:prstGeom>
            <a:noFill/>
            <a:ln w="9525">
              <a:noFill/>
              <a:miter lim="800000"/>
              <a:headEnd/>
              <a:tailEnd/>
            </a:ln>
            <a:effectLst/>
          </p:spPr>
        </p:pic>
        <p:pic>
          <p:nvPicPr>
            <p:cNvPr id="14" name="Picture 7"/>
            <p:cNvPicPr>
              <a:picLocks noChangeAspect="1" noChangeArrowheads="1"/>
            </p:cNvPicPr>
            <p:nvPr/>
          </p:nvPicPr>
          <p:blipFill>
            <a:blip r:embed="rId4"/>
            <a:srcRect/>
            <a:stretch>
              <a:fillRect/>
            </a:stretch>
          </p:blipFill>
          <p:spPr bwMode="auto">
            <a:xfrm>
              <a:off x="5490061" y="500042"/>
              <a:ext cx="1800000" cy="150003"/>
            </a:xfrm>
            <a:prstGeom prst="rect">
              <a:avLst/>
            </a:prstGeom>
            <a:noFill/>
            <a:ln w="9525">
              <a:noFill/>
              <a:miter lim="800000"/>
              <a:headEnd/>
              <a:tailEnd/>
            </a:ln>
            <a:effectLst/>
          </p:spPr>
        </p:pic>
        <p:pic>
          <p:nvPicPr>
            <p:cNvPr id="15" name="Picture 9"/>
            <p:cNvPicPr>
              <a:picLocks noChangeAspect="1" noChangeArrowheads="1"/>
            </p:cNvPicPr>
            <p:nvPr/>
          </p:nvPicPr>
          <p:blipFill>
            <a:blip r:embed="rId5"/>
            <a:srcRect/>
            <a:stretch>
              <a:fillRect/>
            </a:stretch>
          </p:blipFill>
          <p:spPr bwMode="auto">
            <a:xfrm>
              <a:off x="7301500" y="500042"/>
              <a:ext cx="1800000" cy="150003"/>
            </a:xfrm>
            <a:prstGeom prst="rect">
              <a:avLst/>
            </a:prstGeom>
            <a:noFill/>
            <a:ln w="9525">
              <a:noFill/>
              <a:miter lim="800000"/>
              <a:headEnd/>
              <a:tailEnd/>
            </a:ln>
            <a:effectLst/>
          </p:spPr>
        </p:pic>
        <p:pic>
          <p:nvPicPr>
            <p:cNvPr id="18" name="Picture 6"/>
            <p:cNvPicPr>
              <a:picLocks noChangeAspect="1" noChangeArrowheads="1"/>
            </p:cNvPicPr>
            <p:nvPr/>
          </p:nvPicPr>
          <p:blipFill>
            <a:blip r:embed="rId6"/>
            <a:srcRect/>
            <a:stretch>
              <a:fillRect/>
            </a:stretch>
          </p:blipFill>
          <p:spPr bwMode="auto">
            <a:xfrm>
              <a:off x="3671788" y="500042"/>
              <a:ext cx="1800000" cy="150000"/>
            </a:xfrm>
            <a:prstGeom prst="rect">
              <a:avLst/>
            </a:prstGeom>
            <a:noFill/>
            <a:ln w="9525">
              <a:noFill/>
              <a:miter lim="800000"/>
              <a:headEnd/>
              <a:tailEnd/>
            </a:ln>
            <a:effectLst/>
          </p:spPr>
        </p:pic>
        <p:pic>
          <p:nvPicPr>
            <p:cNvPr id="20" name="Picture 8"/>
            <p:cNvPicPr>
              <a:picLocks noChangeAspect="1" noChangeArrowheads="1"/>
            </p:cNvPicPr>
            <p:nvPr/>
          </p:nvPicPr>
          <p:blipFill>
            <a:blip r:embed="rId7"/>
            <a:srcRect/>
            <a:stretch>
              <a:fillRect/>
            </a:stretch>
          </p:blipFill>
          <p:spPr bwMode="auto">
            <a:xfrm>
              <a:off x="39507" y="500042"/>
              <a:ext cx="1800000" cy="150003"/>
            </a:xfrm>
            <a:prstGeom prst="rect">
              <a:avLst/>
            </a:prstGeom>
            <a:noFill/>
            <a:ln w="9525">
              <a:noFill/>
              <a:miter lim="800000"/>
              <a:headEnd/>
              <a:tailEnd/>
            </a:ln>
            <a:effectLst/>
          </p:spPr>
        </p:pic>
      </p:grpSp>
    </p:spTree>
    <p:extLst>
      <p:ext uri="{BB962C8B-B14F-4D97-AF65-F5344CB8AC3E}">
        <p14:creationId xmlns:p14="http://schemas.microsoft.com/office/powerpoint/2010/main" val="309759411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ppt_x</p:attrName>
                                        </p:attrNameLst>
                                      </p:cBhvr>
                                      <p:tavLst>
                                        <p:tav tm="0">
                                          <p:val>
                                            <p:strVal val="#ppt_x-.2"/>
                                          </p:val>
                                        </p:tav>
                                        <p:tav tm="100000">
                                          <p:val>
                                            <p:strVal val="#ppt_x"/>
                                          </p:val>
                                        </p:tav>
                                      </p:tavLst>
                                    </p:anim>
                                    <p:anim calcmode="lin" valueType="num">
                                      <p:cBhvr>
                                        <p:cTn id="11"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Espaço Reservado para Número de Slide 4"/>
          <p:cNvSpPr txBox="1">
            <a:spLocks/>
          </p:cNvSpPr>
          <p:nvPr/>
        </p:nvSpPr>
        <p:spPr>
          <a:xfrm>
            <a:off x="6803490" y="6477086"/>
            <a:ext cx="2311400" cy="365125"/>
          </a:xfrm>
          <a:prstGeom prst="rect">
            <a:avLst/>
          </a:prstGeom>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14A94C8-227F-40E5-9F84-83FD78255E00}" type="slidenum">
              <a:rPr kumimoji="0" lang="pt-BR"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27</a:t>
            </a:fld>
            <a:endParaRPr kumimoji="0" lang="pt-BR"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50" name="CaixaDeTexto 49"/>
          <p:cNvSpPr txBox="1"/>
          <p:nvPr/>
        </p:nvSpPr>
        <p:spPr>
          <a:xfrm>
            <a:off x="357158" y="1558057"/>
            <a:ext cx="8429684" cy="3170099"/>
          </a:xfrm>
          <a:prstGeom prst="rect">
            <a:avLst/>
          </a:prstGeom>
          <a:noFill/>
        </p:spPr>
        <p:txBody>
          <a:bodyPr wrap="square" rtlCol="0">
            <a:spAutoFit/>
          </a:bodyPr>
          <a:lstStyle/>
          <a:p>
            <a:pPr algn="just"/>
            <a:r>
              <a:rPr lang="pt-BR" sz="2000" dirty="0" smtClean="0">
                <a:solidFill>
                  <a:schemeClr val="bg1"/>
                </a:solidFill>
              </a:rPr>
              <a:t>     </a:t>
            </a:r>
          </a:p>
          <a:p>
            <a:pPr algn="just"/>
            <a:r>
              <a:rPr lang="pt-BR" sz="2000" dirty="0" smtClean="0">
                <a:solidFill>
                  <a:schemeClr val="bg1"/>
                </a:solidFill>
              </a:rPr>
              <a:t>     </a:t>
            </a:r>
            <a:r>
              <a:rPr lang="pt-BR" sz="2000" b="1" dirty="0" smtClean="0">
                <a:solidFill>
                  <a:schemeClr val="bg1"/>
                </a:solidFill>
              </a:rPr>
              <a:t>Foi evidenciado o intuito de participação entre os empresários que não fizeram uso da consultoria de aconselhamento gratuita. Em maior número, omitiu-se a informação da existência desse recurso, juntamente com a ausência de esclarecimentos quanto ao processo necessário para realizar o agendamento. </a:t>
            </a:r>
            <a:r>
              <a:rPr lang="pt-BR" sz="2000" dirty="0" smtClean="0">
                <a:solidFill>
                  <a:schemeClr val="bg1"/>
                </a:solidFill>
              </a:rPr>
              <a:t>Em outros casos, ocorreram incompatibilidade de horários disponíveis entre o consultor e empresário.</a:t>
            </a:r>
          </a:p>
          <a:p>
            <a:pPr algn="just"/>
            <a:endParaRPr lang="pt-BR" sz="2000" dirty="0" smtClean="0">
              <a:solidFill>
                <a:schemeClr val="bg1"/>
              </a:solidFill>
            </a:endParaRPr>
          </a:p>
          <a:p>
            <a:pPr algn="just"/>
            <a:r>
              <a:rPr lang="pt-BR" sz="2000" dirty="0" smtClean="0">
                <a:solidFill>
                  <a:schemeClr val="bg1"/>
                </a:solidFill>
              </a:rPr>
              <a:t>     </a:t>
            </a:r>
          </a:p>
          <a:p>
            <a:pPr algn="just"/>
            <a:endParaRPr lang="pt-BR" sz="2000" dirty="0" smtClean="0">
              <a:solidFill>
                <a:schemeClr val="bg1"/>
              </a:solidFill>
            </a:endParaRPr>
          </a:p>
        </p:txBody>
      </p:sp>
      <p:sp>
        <p:nvSpPr>
          <p:cNvPr id="10" name="CaixaDeTexto 9"/>
          <p:cNvSpPr txBox="1"/>
          <p:nvPr/>
        </p:nvSpPr>
        <p:spPr>
          <a:xfrm>
            <a:off x="0" y="571480"/>
            <a:ext cx="4786314" cy="646331"/>
          </a:xfrm>
          <a:prstGeom prst="rect">
            <a:avLst/>
          </a:prstGeom>
          <a:noFill/>
        </p:spPr>
        <p:txBody>
          <a:bodyPr wrap="square" rtlCol="0">
            <a:spAutoFit/>
          </a:bodyPr>
          <a:lstStyle/>
          <a:p>
            <a:r>
              <a:rPr lang="pt-BR" sz="3600" dirty="0" smtClean="0">
                <a:ln w="18415" cmpd="sng">
                  <a:noFill/>
                  <a:prstDash val="solid"/>
                </a:ln>
                <a:solidFill>
                  <a:schemeClr val="bg1"/>
                </a:solidFill>
                <a:effectLst>
                  <a:outerShdw blurRad="63500" dir="3600000" algn="tl" rotWithShape="0">
                    <a:srgbClr val="000000">
                      <a:alpha val="70000"/>
                    </a:srgbClr>
                  </a:outerShdw>
                </a:effectLst>
                <a:latin typeface="Century Gothic" pitchFamily="34" charset="0"/>
              </a:rPr>
              <a:t>análise do objetivo</a:t>
            </a:r>
            <a:endParaRPr lang="pt-BR" sz="3600" dirty="0">
              <a:ln w="18415" cmpd="sng">
                <a:noFill/>
                <a:prstDash val="solid"/>
              </a:ln>
              <a:solidFill>
                <a:schemeClr val="bg1"/>
              </a:solidFill>
              <a:effectLst>
                <a:outerShdw blurRad="63500" dir="3600000" algn="tl" rotWithShape="0">
                  <a:srgbClr val="000000">
                    <a:alpha val="70000"/>
                  </a:srgbClr>
                </a:outerShdw>
              </a:effectLst>
              <a:latin typeface="Century Gothic" pitchFamily="34" charset="0"/>
            </a:endParaRPr>
          </a:p>
        </p:txBody>
      </p:sp>
      <p:grpSp>
        <p:nvGrpSpPr>
          <p:cNvPr id="11" name="Grupo 10"/>
          <p:cNvGrpSpPr/>
          <p:nvPr/>
        </p:nvGrpSpPr>
        <p:grpSpPr>
          <a:xfrm>
            <a:off x="0" y="500042"/>
            <a:ext cx="9143999" cy="144000"/>
            <a:chOff x="39507" y="500042"/>
            <a:chExt cx="9061993" cy="150003"/>
          </a:xfrm>
        </p:grpSpPr>
        <p:pic>
          <p:nvPicPr>
            <p:cNvPr id="12" name="Picture 2"/>
            <p:cNvPicPr>
              <a:picLocks noChangeAspect="1" noChangeArrowheads="1"/>
            </p:cNvPicPr>
            <p:nvPr/>
          </p:nvPicPr>
          <p:blipFill>
            <a:blip r:embed="rId3"/>
            <a:srcRect/>
            <a:stretch>
              <a:fillRect/>
            </a:stretch>
          </p:blipFill>
          <p:spPr bwMode="auto">
            <a:xfrm>
              <a:off x="1861579" y="500042"/>
              <a:ext cx="1800000" cy="150000"/>
            </a:xfrm>
            <a:prstGeom prst="rect">
              <a:avLst/>
            </a:prstGeom>
            <a:noFill/>
            <a:ln w="9525">
              <a:noFill/>
              <a:miter lim="800000"/>
              <a:headEnd/>
              <a:tailEnd/>
            </a:ln>
            <a:effectLst/>
          </p:spPr>
        </p:pic>
        <p:pic>
          <p:nvPicPr>
            <p:cNvPr id="14" name="Picture 7"/>
            <p:cNvPicPr>
              <a:picLocks noChangeAspect="1" noChangeArrowheads="1"/>
            </p:cNvPicPr>
            <p:nvPr/>
          </p:nvPicPr>
          <p:blipFill>
            <a:blip r:embed="rId4"/>
            <a:srcRect/>
            <a:stretch>
              <a:fillRect/>
            </a:stretch>
          </p:blipFill>
          <p:spPr bwMode="auto">
            <a:xfrm>
              <a:off x="5490061" y="500042"/>
              <a:ext cx="1800000" cy="150003"/>
            </a:xfrm>
            <a:prstGeom prst="rect">
              <a:avLst/>
            </a:prstGeom>
            <a:noFill/>
            <a:ln w="9525">
              <a:noFill/>
              <a:miter lim="800000"/>
              <a:headEnd/>
              <a:tailEnd/>
            </a:ln>
            <a:effectLst/>
          </p:spPr>
        </p:pic>
        <p:pic>
          <p:nvPicPr>
            <p:cNvPr id="15" name="Picture 9"/>
            <p:cNvPicPr>
              <a:picLocks noChangeAspect="1" noChangeArrowheads="1"/>
            </p:cNvPicPr>
            <p:nvPr/>
          </p:nvPicPr>
          <p:blipFill>
            <a:blip r:embed="rId5"/>
            <a:srcRect/>
            <a:stretch>
              <a:fillRect/>
            </a:stretch>
          </p:blipFill>
          <p:spPr bwMode="auto">
            <a:xfrm>
              <a:off x="7301500" y="500042"/>
              <a:ext cx="1800000" cy="150003"/>
            </a:xfrm>
            <a:prstGeom prst="rect">
              <a:avLst/>
            </a:prstGeom>
            <a:noFill/>
            <a:ln w="9525">
              <a:noFill/>
              <a:miter lim="800000"/>
              <a:headEnd/>
              <a:tailEnd/>
            </a:ln>
            <a:effectLst/>
          </p:spPr>
        </p:pic>
        <p:pic>
          <p:nvPicPr>
            <p:cNvPr id="18" name="Picture 6"/>
            <p:cNvPicPr>
              <a:picLocks noChangeAspect="1" noChangeArrowheads="1"/>
            </p:cNvPicPr>
            <p:nvPr/>
          </p:nvPicPr>
          <p:blipFill>
            <a:blip r:embed="rId6"/>
            <a:srcRect/>
            <a:stretch>
              <a:fillRect/>
            </a:stretch>
          </p:blipFill>
          <p:spPr bwMode="auto">
            <a:xfrm>
              <a:off x="3671788" y="500042"/>
              <a:ext cx="1800000" cy="150000"/>
            </a:xfrm>
            <a:prstGeom prst="rect">
              <a:avLst/>
            </a:prstGeom>
            <a:noFill/>
            <a:ln w="9525">
              <a:noFill/>
              <a:miter lim="800000"/>
              <a:headEnd/>
              <a:tailEnd/>
            </a:ln>
            <a:effectLst/>
          </p:spPr>
        </p:pic>
        <p:pic>
          <p:nvPicPr>
            <p:cNvPr id="20" name="Picture 8"/>
            <p:cNvPicPr>
              <a:picLocks noChangeAspect="1" noChangeArrowheads="1"/>
            </p:cNvPicPr>
            <p:nvPr/>
          </p:nvPicPr>
          <p:blipFill>
            <a:blip r:embed="rId7"/>
            <a:srcRect/>
            <a:stretch>
              <a:fillRect/>
            </a:stretch>
          </p:blipFill>
          <p:spPr bwMode="auto">
            <a:xfrm>
              <a:off x="39507" y="500042"/>
              <a:ext cx="1800000" cy="150003"/>
            </a:xfrm>
            <a:prstGeom prst="rect">
              <a:avLst/>
            </a:prstGeom>
            <a:noFill/>
            <a:ln w="9525">
              <a:noFill/>
              <a:miter lim="800000"/>
              <a:headEnd/>
              <a:tailEnd/>
            </a:ln>
            <a:effectLst/>
          </p:spPr>
        </p:pic>
      </p:grpSp>
      <p:pic>
        <p:nvPicPr>
          <p:cNvPr id="16" name="Picture 3" descr="\\AGORA20-PC\Users\Public\Music\SEBRAE\Imagens\Nova_01\conversa.png"/>
          <p:cNvPicPr>
            <a:picLocks noChangeAspect="1" noChangeArrowheads="1"/>
          </p:cNvPicPr>
          <p:nvPr/>
        </p:nvPicPr>
        <p:blipFill>
          <a:blip r:embed="rId8"/>
          <a:srcRect/>
          <a:stretch>
            <a:fillRect/>
          </a:stretch>
        </p:blipFill>
        <p:spPr bwMode="auto">
          <a:xfrm>
            <a:off x="2500298" y="3786190"/>
            <a:ext cx="3571900" cy="3274243"/>
          </a:xfrm>
          <a:prstGeom prst="rect">
            <a:avLst/>
          </a:prstGeom>
          <a:noFill/>
        </p:spPr>
      </p:pic>
    </p:spTree>
    <p:extLst>
      <p:ext uri="{BB962C8B-B14F-4D97-AF65-F5344CB8AC3E}">
        <p14:creationId xmlns:p14="http://schemas.microsoft.com/office/powerpoint/2010/main" val="309759411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9" presetClass="entr" presetSubtype="0" fill="hold" grpId="1"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ppt_x</p:attrName>
                                        </p:attrNameLst>
                                      </p:cBhvr>
                                      <p:tavLst>
                                        <p:tav tm="0">
                                          <p:val>
                                            <p:strVal val="#ppt_x-.2"/>
                                          </p:val>
                                        </p:tav>
                                        <p:tav tm="100000">
                                          <p:val>
                                            <p:strVal val="#ppt_x"/>
                                          </p:val>
                                        </p:tav>
                                      </p:tavLst>
                                    </p:anim>
                                    <p:anim calcmode="lin" valueType="num">
                                      <p:cBhvr>
                                        <p:cTn id="11"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10" grpId="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3" name="Espaço Reservado para Conteúdo 3" descr="Contra Capa.jpg"/>
          <p:cNvPicPr>
            <a:picLocks noChangeAspect="1"/>
          </p:cNvPicPr>
          <p:nvPr/>
        </p:nvPicPr>
        <p:blipFill rotWithShape="1">
          <a:blip r:embed="rId3" cstate="email">
            <a:extLst>
              <a:ext uri="{28A0092B-C50C-407E-A947-70E740481C1C}">
                <a14:useLocalDpi xmlns:a14="http://schemas.microsoft.com/office/drawing/2010/main"/>
              </a:ext>
            </a:extLst>
          </a:blip>
          <a:srcRect l="20974" t="84997" r="21620" b="4623"/>
          <a:stretch/>
        </p:blipFill>
        <p:spPr>
          <a:xfrm>
            <a:off x="1589546" y="6246000"/>
            <a:ext cx="4464000" cy="620461"/>
          </a:xfrm>
          <a:prstGeom prst="rect">
            <a:avLst/>
          </a:prstGeom>
        </p:spPr>
      </p:pic>
      <p:pic>
        <p:nvPicPr>
          <p:cNvPr id="4" name="Picture 3" descr="C:\Users\AgoraCriacao10\Desktop\Horizontal\Logo-01.jpg"/>
          <p:cNvPicPr>
            <a:picLocks noChangeAspect="1" noChangeArrowheads="1"/>
          </p:cNvPicPr>
          <p:nvPr/>
        </p:nvPicPr>
        <p:blipFill>
          <a:blip r:embed="rId4" cstate="email">
            <a:extLst>
              <a:ext uri="{28A0092B-C50C-407E-A947-70E740481C1C}">
                <a14:useLocalDpi xmlns:a14="http://schemas.microsoft.com/office/drawing/2010/main"/>
              </a:ext>
            </a:extLst>
          </a:blip>
          <a:srcRect l="8387" t="30553" r="10555" b="25930"/>
          <a:stretch>
            <a:fillRect/>
          </a:stretch>
        </p:blipFill>
        <p:spPr bwMode="auto">
          <a:xfrm>
            <a:off x="-2970" y="6246000"/>
            <a:ext cx="1612251" cy="612000"/>
          </a:xfrm>
          <a:prstGeom prst="rect">
            <a:avLst/>
          </a:prstGeom>
          <a:noFill/>
        </p:spPr>
      </p:pic>
      <p:sp>
        <p:nvSpPr>
          <p:cNvPr id="5" name="CaixaDeTexto 4"/>
          <p:cNvSpPr txBox="1"/>
          <p:nvPr/>
        </p:nvSpPr>
        <p:spPr>
          <a:xfrm>
            <a:off x="395536" y="764704"/>
            <a:ext cx="8280920" cy="2862322"/>
          </a:xfrm>
          <a:prstGeom prst="rect">
            <a:avLst/>
          </a:prstGeom>
          <a:noFill/>
        </p:spPr>
        <p:txBody>
          <a:bodyPr wrap="square" rtlCol="0">
            <a:spAutoFit/>
          </a:bodyPr>
          <a:lstStyle/>
          <a:p>
            <a:r>
              <a:rPr lang="pt-BR" b="1" dirty="0" smtClean="0">
                <a:solidFill>
                  <a:schemeClr val="bg1"/>
                </a:solidFill>
              </a:rPr>
              <a:t>SEBRAE NACIONAL</a:t>
            </a:r>
          </a:p>
          <a:p>
            <a:r>
              <a:rPr lang="pt-BR" b="1" dirty="0" smtClean="0">
                <a:solidFill>
                  <a:schemeClr val="bg1"/>
                </a:solidFill>
              </a:rPr>
              <a:t>UNIDADE DE GESTÃO </a:t>
            </a:r>
            <a:r>
              <a:rPr lang="pt-BR" b="1" dirty="0" smtClean="0">
                <a:solidFill>
                  <a:schemeClr val="bg1"/>
                </a:solidFill>
              </a:rPr>
              <a:t>ESTRATÉTICA </a:t>
            </a:r>
          </a:p>
          <a:p>
            <a:r>
              <a:rPr lang="pt-BR" b="1" dirty="0" smtClean="0">
                <a:solidFill>
                  <a:schemeClr val="bg1"/>
                </a:solidFill>
              </a:rPr>
              <a:t>Responsáveis pela coordenação da pesquisa:</a:t>
            </a:r>
            <a:endParaRPr lang="pt-BR" b="1" dirty="0" smtClean="0">
              <a:solidFill>
                <a:schemeClr val="bg1"/>
              </a:solidFill>
            </a:endParaRPr>
          </a:p>
          <a:p>
            <a:r>
              <a:rPr lang="pt-BR" dirty="0" smtClean="0">
                <a:solidFill>
                  <a:schemeClr val="bg1"/>
                </a:solidFill>
              </a:rPr>
              <a:t>Dênis Pedro </a:t>
            </a:r>
            <a:r>
              <a:rPr lang="pt-BR" dirty="0" smtClean="0">
                <a:solidFill>
                  <a:schemeClr val="bg1"/>
                </a:solidFill>
              </a:rPr>
              <a:t>Nunes</a:t>
            </a:r>
            <a:endParaRPr lang="pt-BR" dirty="0" smtClean="0">
              <a:solidFill>
                <a:schemeClr val="bg1"/>
              </a:solidFill>
            </a:endParaRPr>
          </a:p>
          <a:p>
            <a:r>
              <a:rPr lang="pt-BR" dirty="0" smtClean="0">
                <a:solidFill>
                  <a:schemeClr val="bg1"/>
                </a:solidFill>
              </a:rPr>
              <a:t>Paulo Jorge de Paiva Fonseca</a:t>
            </a:r>
          </a:p>
          <a:p>
            <a:endParaRPr lang="pt-BR" dirty="0">
              <a:solidFill>
                <a:schemeClr val="bg1"/>
              </a:solidFill>
            </a:endParaRPr>
          </a:p>
          <a:p>
            <a:r>
              <a:rPr lang="pt-BR" b="1" dirty="0" smtClean="0">
                <a:solidFill>
                  <a:schemeClr val="bg1"/>
                </a:solidFill>
              </a:rPr>
              <a:t>UNIDADE DE CAPACITAÇÃO EMPRESARIAL E CULTURA EMPREENDEDORA</a:t>
            </a:r>
          </a:p>
          <a:p>
            <a:r>
              <a:rPr lang="pt-BR" dirty="0" smtClean="0">
                <a:solidFill>
                  <a:schemeClr val="bg1"/>
                </a:solidFill>
              </a:rPr>
              <a:t>Fernanda Vernieri V. da Costa (gestora Na medida)</a:t>
            </a:r>
          </a:p>
          <a:p>
            <a:r>
              <a:rPr lang="pt-BR" dirty="0" smtClean="0">
                <a:solidFill>
                  <a:schemeClr val="bg1"/>
                </a:solidFill>
              </a:rPr>
              <a:t>Adrianne Marques Brito Rocha</a:t>
            </a:r>
          </a:p>
          <a:p>
            <a:endParaRPr lang="pt-BR" dirty="0">
              <a:solidFill>
                <a:schemeClr val="bg1"/>
              </a:solidFill>
            </a:endParaRPr>
          </a:p>
        </p:txBody>
      </p:sp>
    </p:spTree>
    <p:extLst>
      <p:ext uri="{BB962C8B-B14F-4D97-AF65-F5344CB8AC3E}">
        <p14:creationId xmlns:p14="http://schemas.microsoft.com/office/powerpoint/2010/main" val="261599465"/>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23" name="Picture 9"/>
          <p:cNvPicPr>
            <a:picLocks noChangeAspect="1" noChangeArrowheads="1"/>
          </p:cNvPicPr>
          <p:nvPr/>
        </p:nvPicPr>
        <p:blipFill>
          <a:blip r:embed="rId3"/>
          <a:srcRect/>
          <a:stretch>
            <a:fillRect/>
          </a:stretch>
        </p:blipFill>
        <p:spPr bwMode="auto">
          <a:xfrm rot="5400000">
            <a:off x="1229661" y="1243317"/>
            <a:ext cx="1415112" cy="2500330"/>
          </a:xfrm>
          <a:prstGeom prst="rect">
            <a:avLst/>
          </a:prstGeom>
          <a:noFill/>
          <a:ln w="9525">
            <a:noFill/>
            <a:miter lim="800000"/>
            <a:headEnd/>
            <a:tailEnd/>
          </a:ln>
          <a:effectLst/>
        </p:spPr>
      </p:pic>
      <p:pic>
        <p:nvPicPr>
          <p:cNvPr id="22" name="Picture 6"/>
          <p:cNvPicPr>
            <a:picLocks noChangeAspect="1" noChangeArrowheads="1"/>
          </p:cNvPicPr>
          <p:nvPr/>
        </p:nvPicPr>
        <p:blipFill>
          <a:blip r:embed="rId4">
            <a:lum bright="-20000" contrast="20000"/>
          </a:blip>
          <a:srcRect/>
          <a:stretch>
            <a:fillRect/>
          </a:stretch>
        </p:blipFill>
        <p:spPr bwMode="auto">
          <a:xfrm rot="5400000">
            <a:off x="544177" y="3500438"/>
            <a:ext cx="2786080" cy="2500329"/>
          </a:xfrm>
          <a:prstGeom prst="rect">
            <a:avLst/>
          </a:prstGeom>
          <a:noFill/>
          <a:ln w="9525">
            <a:noFill/>
            <a:miter lim="800000"/>
            <a:headEnd/>
            <a:tailEnd/>
          </a:ln>
          <a:effectLst/>
        </p:spPr>
      </p:pic>
      <p:sp>
        <p:nvSpPr>
          <p:cNvPr id="17" name="Elipse 16">
            <a:hlinkClick r:id="" action="ppaction://noaction"/>
          </p:cNvPr>
          <p:cNvSpPr/>
          <p:nvPr/>
        </p:nvSpPr>
        <p:spPr>
          <a:xfrm>
            <a:off x="7634173" y="5307603"/>
            <a:ext cx="1399981" cy="1296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 name="Espaço Reservado para Número de Slide 4"/>
          <p:cNvSpPr txBox="1">
            <a:spLocks/>
          </p:cNvSpPr>
          <p:nvPr/>
        </p:nvSpPr>
        <p:spPr>
          <a:xfrm>
            <a:off x="6803490" y="6477086"/>
            <a:ext cx="2311400" cy="365125"/>
          </a:xfrm>
          <a:prstGeom prst="rect">
            <a:avLst/>
          </a:prstGeom>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14A94C8-227F-40E5-9F84-83FD78255E00}" type="slidenum">
              <a:rPr kumimoji="0" lang="pt-BR"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3</a:t>
            </a:fld>
            <a:endParaRPr kumimoji="0" lang="pt-BR"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10" name="CaixaDeTexto 9"/>
          <p:cNvSpPr txBox="1"/>
          <p:nvPr/>
        </p:nvSpPr>
        <p:spPr>
          <a:xfrm>
            <a:off x="0" y="571480"/>
            <a:ext cx="4786314" cy="646331"/>
          </a:xfrm>
          <a:prstGeom prst="rect">
            <a:avLst/>
          </a:prstGeom>
          <a:noFill/>
        </p:spPr>
        <p:txBody>
          <a:bodyPr wrap="square" rtlCol="0">
            <a:spAutoFit/>
          </a:bodyPr>
          <a:lstStyle/>
          <a:p>
            <a:r>
              <a:rPr lang="pt-BR" sz="3600" dirty="0" smtClean="0">
                <a:ln w="18415" cmpd="sng">
                  <a:noFill/>
                  <a:prstDash val="solid"/>
                </a:ln>
                <a:solidFill>
                  <a:schemeClr val="bg1"/>
                </a:solidFill>
                <a:effectLst>
                  <a:outerShdw blurRad="63500" dir="3600000" algn="tl" rotWithShape="0">
                    <a:srgbClr val="000000">
                      <a:alpha val="70000"/>
                    </a:srgbClr>
                  </a:outerShdw>
                </a:effectLst>
                <a:latin typeface="Century Gothic" pitchFamily="34" charset="0"/>
              </a:rPr>
              <a:t>perfil das empresas</a:t>
            </a:r>
            <a:endParaRPr lang="pt-BR" sz="3600" dirty="0">
              <a:ln w="18415" cmpd="sng">
                <a:noFill/>
                <a:prstDash val="solid"/>
              </a:ln>
              <a:solidFill>
                <a:schemeClr val="bg1"/>
              </a:solidFill>
              <a:effectLst>
                <a:outerShdw blurRad="63500" dir="3600000" algn="tl" rotWithShape="0">
                  <a:srgbClr val="000000">
                    <a:alpha val="70000"/>
                  </a:srgbClr>
                </a:outerShdw>
              </a:effectLst>
              <a:latin typeface="Century Gothic" pitchFamily="34" charset="0"/>
            </a:endParaRPr>
          </a:p>
        </p:txBody>
      </p:sp>
      <p:pic>
        <p:nvPicPr>
          <p:cNvPr id="11" name="Picture 8"/>
          <p:cNvPicPr>
            <a:picLocks noChangeAspect="1" noChangeArrowheads="1"/>
          </p:cNvPicPr>
          <p:nvPr/>
        </p:nvPicPr>
        <p:blipFill>
          <a:blip r:embed="rId5"/>
          <a:srcRect/>
          <a:stretch>
            <a:fillRect/>
          </a:stretch>
        </p:blipFill>
        <p:spPr bwMode="auto">
          <a:xfrm>
            <a:off x="0" y="500042"/>
            <a:ext cx="1713600" cy="126936"/>
          </a:xfrm>
          <a:prstGeom prst="rect">
            <a:avLst/>
          </a:prstGeom>
          <a:noFill/>
          <a:ln w="9525">
            <a:noFill/>
            <a:miter lim="800000"/>
            <a:headEnd/>
            <a:tailEnd/>
          </a:ln>
          <a:effectLst/>
        </p:spPr>
      </p:pic>
      <p:pic>
        <p:nvPicPr>
          <p:cNvPr id="39" name="Picture 6"/>
          <p:cNvPicPr>
            <a:picLocks noChangeAspect="1" noChangeArrowheads="1"/>
          </p:cNvPicPr>
          <p:nvPr/>
        </p:nvPicPr>
        <p:blipFill>
          <a:blip r:embed="rId4">
            <a:lum bright="-20000" contrast="20000"/>
          </a:blip>
          <a:srcRect/>
          <a:stretch>
            <a:fillRect/>
          </a:stretch>
        </p:blipFill>
        <p:spPr bwMode="auto">
          <a:xfrm rot="5400000">
            <a:off x="5599427" y="3500439"/>
            <a:ext cx="2786080" cy="2500329"/>
          </a:xfrm>
          <a:prstGeom prst="rect">
            <a:avLst/>
          </a:prstGeom>
          <a:noFill/>
          <a:ln w="9525">
            <a:noFill/>
            <a:miter lim="800000"/>
            <a:headEnd/>
            <a:tailEnd/>
          </a:ln>
          <a:effectLst/>
        </p:spPr>
      </p:pic>
      <p:pic>
        <p:nvPicPr>
          <p:cNvPr id="40" name="Picture 7"/>
          <p:cNvPicPr>
            <a:picLocks noChangeAspect="1" noChangeArrowheads="1"/>
          </p:cNvPicPr>
          <p:nvPr/>
        </p:nvPicPr>
        <p:blipFill>
          <a:blip r:embed="rId6"/>
          <a:srcRect/>
          <a:stretch>
            <a:fillRect/>
          </a:stretch>
        </p:blipFill>
        <p:spPr bwMode="auto">
          <a:xfrm rot="5400000">
            <a:off x="2296165" y="2837790"/>
            <a:ext cx="4357718" cy="2253990"/>
          </a:xfrm>
          <a:prstGeom prst="rect">
            <a:avLst/>
          </a:prstGeom>
          <a:noFill/>
          <a:ln w="9525">
            <a:noFill/>
            <a:miter lim="800000"/>
            <a:headEnd/>
            <a:tailEnd/>
          </a:ln>
          <a:effectLst/>
        </p:spPr>
      </p:pic>
      <p:pic>
        <p:nvPicPr>
          <p:cNvPr id="41" name="Picture 9"/>
          <p:cNvPicPr>
            <a:picLocks noChangeAspect="1" noChangeArrowheads="1"/>
          </p:cNvPicPr>
          <p:nvPr/>
        </p:nvPicPr>
        <p:blipFill>
          <a:blip r:embed="rId3"/>
          <a:srcRect/>
          <a:stretch>
            <a:fillRect/>
          </a:stretch>
        </p:blipFill>
        <p:spPr bwMode="auto">
          <a:xfrm rot="5400000">
            <a:off x="6284913" y="1256965"/>
            <a:ext cx="1415112" cy="2500330"/>
          </a:xfrm>
          <a:prstGeom prst="rect">
            <a:avLst/>
          </a:prstGeom>
          <a:noFill/>
          <a:ln w="9525">
            <a:noFill/>
            <a:miter lim="800000"/>
            <a:headEnd/>
            <a:tailEnd/>
          </a:ln>
          <a:effectLst/>
        </p:spPr>
      </p:pic>
      <p:sp>
        <p:nvSpPr>
          <p:cNvPr id="44" name="CaixaDeTexto 43"/>
          <p:cNvSpPr txBox="1"/>
          <p:nvPr/>
        </p:nvSpPr>
        <p:spPr>
          <a:xfrm>
            <a:off x="857224" y="2059536"/>
            <a:ext cx="2214578" cy="369332"/>
          </a:xfrm>
          <a:prstGeom prst="rect">
            <a:avLst/>
          </a:prstGeom>
          <a:noFill/>
        </p:spPr>
        <p:txBody>
          <a:bodyPr wrap="square" rtlCol="0">
            <a:spAutoFit/>
          </a:bodyPr>
          <a:lstStyle/>
          <a:p>
            <a:r>
              <a:rPr lang="pt-BR" b="1" dirty="0" smtClean="0">
                <a:solidFill>
                  <a:schemeClr val="bg1"/>
                </a:solidFill>
                <a:latin typeface="Rockwell" pitchFamily="18" charset="0"/>
                <a:cs typeface="Aharoni" pitchFamily="2" charset="-79"/>
              </a:rPr>
              <a:t>METODOLOGIA</a:t>
            </a:r>
            <a:endParaRPr lang="pt-BR" b="1" dirty="0">
              <a:solidFill>
                <a:schemeClr val="bg1"/>
              </a:solidFill>
              <a:latin typeface="Rockwell" pitchFamily="18" charset="0"/>
              <a:cs typeface="Aharoni" pitchFamily="2" charset="-79"/>
            </a:endParaRPr>
          </a:p>
        </p:txBody>
      </p:sp>
      <p:sp>
        <p:nvSpPr>
          <p:cNvPr id="45" name="CaixaDeTexto 44"/>
          <p:cNvSpPr txBox="1"/>
          <p:nvPr/>
        </p:nvSpPr>
        <p:spPr>
          <a:xfrm>
            <a:off x="857224" y="3571876"/>
            <a:ext cx="1928826" cy="369332"/>
          </a:xfrm>
          <a:prstGeom prst="rect">
            <a:avLst/>
          </a:prstGeom>
          <a:noFill/>
        </p:spPr>
        <p:txBody>
          <a:bodyPr wrap="square" rtlCol="0">
            <a:spAutoFit/>
          </a:bodyPr>
          <a:lstStyle/>
          <a:p>
            <a:r>
              <a:rPr lang="pt-BR" b="1" dirty="0" smtClean="0">
                <a:solidFill>
                  <a:schemeClr val="bg1"/>
                </a:solidFill>
                <a:latin typeface="Rockwell" pitchFamily="18" charset="0"/>
                <a:cs typeface="Aharoni" pitchFamily="2" charset="-79"/>
              </a:rPr>
              <a:t>TÉCNICAS </a:t>
            </a:r>
            <a:r>
              <a:rPr lang="pt-BR" dirty="0" smtClean="0">
                <a:solidFill>
                  <a:schemeClr val="bg1"/>
                </a:solidFill>
                <a:latin typeface="Rockwell" pitchFamily="18" charset="0"/>
                <a:cs typeface="Aharoni" pitchFamily="2" charset="-79"/>
              </a:rPr>
              <a:t>EP</a:t>
            </a:r>
          </a:p>
        </p:txBody>
      </p:sp>
      <p:sp>
        <p:nvSpPr>
          <p:cNvPr id="46" name="CaixaDeTexto 45"/>
          <p:cNvSpPr txBox="1"/>
          <p:nvPr/>
        </p:nvSpPr>
        <p:spPr>
          <a:xfrm>
            <a:off x="3497839" y="1981283"/>
            <a:ext cx="1928826" cy="646331"/>
          </a:xfrm>
          <a:prstGeom prst="rect">
            <a:avLst/>
          </a:prstGeom>
          <a:noFill/>
        </p:spPr>
        <p:txBody>
          <a:bodyPr wrap="square" rtlCol="0">
            <a:spAutoFit/>
          </a:bodyPr>
          <a:lstStyle/>
          <a:p>
            <a:pPr algn="ctr"/>
            <a:r>
              <a:rPr lang="pt-BR" b="1" dirty="0" smtClean="0">
                <a:solidFill>
                  <a:schemeClr val="bg1"/>
                </a:solidFill>
                <a:latin typeface="Rockwell" pitchFamily="18" charset="0"/>
                <a:cs typeface="Aharoni" pitchFamily="2" charset="-79"/>
              </a:rPr>
              <a:t>ENTREVISTAS </a:t>
            </a:r>
            <a:r>
              <a:rPr lang="pt-BR" dirty="0" smtClean="0">
                <a:solidFill>
                  <a:schemeClr val="bg1"/>
                </a:solidFill>
                <a:latin typeface="Rockwell" pitchFamily="18" charset="0"/>
                <a:cs typeface="Aharoni" pitchFamily="2" charset="-79"/>
              </a:rPr>
              <a:t>REALIZADAS</a:t>
            </a:r>
          </a:p>
        </p:txBody>
      </p:sp>
      <p:sp>
        <p:nvSpPr>
          <p:cNvPr id="47" name="CaixaDeTexto 46"/>
          <p:cNvSpPr txBox="1"/>
          <p:nvPr/>
        </p:nvSpPr>
        <p:spPr>
          <a:xfrm>
            <a:off x="6028056" y="1785926"/>
            <a:ext cx="2214578" cy="369332"/>
          </a:xfrm>
          <a:prstGeom prst="rect">
            <a:avLst/>
          </a:prstGeom>
          <a:noFill/>
        </p:spPr>
        <p:txBody>
          <a:bodyPr wrap="square" rtlCol="0">
            <a:spAutoFit/>
          </a:bodyPr>
          <a:lstStyle/>
          <a:p>
            <a:pPr algn="r"/>
            <a:r>
              <a:rPr lang="pt-BR" b="1" dirty="0" smtClean="0">
                <a:solidFill>
                  <a:schemeClr val="bg1"/>
                </a:solidFill>
                <a:latin typeface="Rockwell" pitchFamily="18" charset="0"/>
                <a:cs typeface="Aharoni" pitchFamily="2" charset="-79"/>
              </a:rPr>
              <a:t>PÚBLICO</a:t>
            </a:r>
            <a:endParaRPr lang="pt-BR" b="1" dirty="0">
              <a:solidFill>
                <a:schemeClr val="bg1"/>
              </a:solidFill>
              <a:latin typeface="Rockwell" pitchFamily="18" charset="0"/>
              <a:cs typeface="Aharoni" pitchFamily="2" charset="-79"/>
            </a:endParaRPr>
          </a:p>
        </p:txBody>
      </p:sp>
      <p:sp>
        <p:nvSpPr>
          <p:cNvPr id="48" name="CaixaDeTexto 47"/>
          <p:cNvSpPr txBox="1"/>
          <p:nvPr/>
        </p:nvSpPr>
        <p:spPr>
          <a:xfrm>
            <a:off x="6028056" y="3357562"/>
            <a:ext cx="2214578" cy="369332"/>
          </a:xfrm>
          <a:prstGeom prst="rect">
            <a:avLst/>
          </a:prstGeom>
          <a:noFill/>
        </p:spPr>
        <p:txBody>
          <a:bodyPr wrap="square" rtlCol="0">
            <a:spAutoFit/>
          </a:bodyPr>
          <a:lstStyle/>
          <a:p>
            <a:pPr algn="r"/>
            <a:r>
              <a:rPr lang="pt-BR" b="1" dirty="0" smtClean="0">
                <a:solidFill>
                  <a:schemeClr val="bg1"/>
                </a:solidFill>
                <a:latin typeface="Rockwell" pitchFamily="18" charset="0"/>
                <a:cs typeface="Aharoni" pitchFamily="2" charset="-79"/>
              </a:rPr>
              <a:t>PERÍODO</a:t>
            </a:r>
            <a:endParaRPr lang="pt-BR" b="1" dirty="0">
              <a:solidFill>
                <a:schemeClr val="bg1"/>
              </a:solidFill>
              <a:latin typeface="Rockwell" pitchFamily="18" charset="0"/>
              <a:cs typeface="Aharoni" pitchFamily="2" charset="-79"/>
            </a:endParaRPr>
          </a:p>
        </p:txBody>
      </p:sp>
      <p:sp>
        <p:nvSpPr>
          <p:cNvPr id="49" name="CaixaDeTexto 48"/>
          <p:cNvSpPr txBox="1"/>
          <p:nvPr/>
        </p:nvSpPr>
        <p:spPr>
          <a:xfrm>
            <a:off x="785786" y="2500306"/>
            <a:ext cx="2286016" cy="646331"/>
          </a:xfrm>
          <a:prstGeom prst="rect">
            <a:avLst/>
          </a:prstGeom>
          <a:noFill/>
        </p:spPr>
        <p:txBody>
          <a:bodyPr wrap="square" rtlCol="0">
            <a:spAutoFit/>
          </a:bodyPr>
          <a:lstStyle/>
          <a:p>
            <a:r>
              <a:rPr lang="pt-BR" dirty="0" smtClean="0">
                <a:solidFill>
                  <a:schemeClr val="bg1"/>
                </a:solidFill>
              </a:rPr>
              <a:t>Entrevistas individuais em profundidade</a:t>
            </a:r>
            <a:endParaRPr lang="pt-BR" dirty="0">
              <a:solidFill>
                <a:schemeClr val="bg1"/>
              </a:solidFill>
            </a:endParaRPr>
          </a:p>
        </p:txBody>
      </p:sp>
      <p:sp>
        <p:nvSpPr>
          <p:cNvPr id="50" name="CaixaDeTexto 49"/>
          <p:cNvSpPr txBox="1"/>
          <p:nvPr/>
        </p:nvSpPr>
        <p:spPr>
          <a:xfrm>
            <a:off x="714348" y="3929066"/>
            <a:ext cx="2428892" cy="2031325"/>
          </a:xfrm>
          <a:prstGeom prst="rect">
            <a:avLst/>
          </a:prstGeom>
          <a:noFill/>
        </p:spPr>
        <p:txBody>
          <a:bodyPr wrap="square" rtlCol="0">
            <a:spAutoFit/>
          </a:bodyPr>
          <a:lstStyle/>
          <a:p>
            <a:r>
              <a:rPr lang="pt-BR" dirty="0" smtClean="0">
                <a:solidFill>
                  <a:schemeClr val="bg1"/>
                </a:solidFill>
              </a:rPr>
              <a:t>Conversa pessoal com roteiro, adaptada conforme o andamento da entrevista e o grau de contribuição do entrevistado para o objetivo da pesquisa</a:t>
            </a:r>
            <a:r>
              <a:rPr lang="pt-BR" dirty="0" smtClean="0"/>
              <a:t>. </a:t>
            </a:r>
            <a:endParaRPr lang="pt-BR" dirty="0">
              <a:solidFill>
                <a:schemeClr val="bg1"/>
              </a:solidFill>
            </a:endParaRPr>
          </a:p>
        </p:txBody>
      </p:sp>
      <p:sp>
        <p:nvSpPr>
          <p:cNvPr id="51" name="CaixaDeTexto 50"/>
          <p:cNvSpPr txBox="1"/>
          <p:nvPr/>
        </p:nvSpPr>
        <p:spPr>
          <a:xfrm>
            <a:off x="3241974" y="2567154"/>
            <a:ext cx="2428892" cy="3477875"/>
          </a:xfrm>
          <a:prstGeom prst="rect">
            <a:avLst/>
          </a:prstGeom>
          <a:noFill/>
        </p:spPr>
        <p:txBody>
          <a:bodyPr wrap="square" rtlCol="0">
            <a:spAutoFit/>
          </a:bodyPr>
          <a:lstStyle/>
          <a:p>
            <a:pPr algn="ctr">
              <a:lnSpc>
                <a:spcPct val="150000"/>
              </a:lnSpc>
            </a:pPr>
            <a:r>
              <a:rPr lang="pt-BR" dirty="0" smtClean="0">
                <a:solidFill>
                  <a:schemeClr val="bg1"/>
                </a:solidFill>
              </a:rPr>
              <a:t>BA     	06 </a:t>
            </a:r>
          </a:p>
          <a:p>
            <a:pPr algn="ctr">
              <a:lnSpc>
                <a:spcPct val="150000"/>
              </a:lnSpc>
            </a:pPr>
            <a:r>
              <a:rPr lang="pt-BR" dirty="0" smtClean="0">
                <a:solidFill>
                  <a:schemeClr val="bg1"/>
                </a:solidFill>
              </a:rPr>
              <a:t>DF     	05</a:t>
            </a:r>
          </a:p>
          <a:p>
            <a:pPr algn="ctr">
              <a:lnSpc>
                <a:spcPct val="150000"/>
              </a:lnSpc>
            </a:pPr>
            <a:r>
              <a:rPr lang="pt-BR" dirty="0" smtClean="0">
                <a:solidFill>
                  <a:schemeClr val="bg1"/>
                </a:solidFill>
              </a:rPr>
              <a:t>MT    	06</a:t>
            </a:r>
          </a:p>
          <a:p>
            <a:pPr algn="ctr">
              <a:lnSpc>
                <a:spcPct val="150000"/>
              </a:lnSpc>
            </a:pPr>
            <a:r>
              <a:rPr lang="pt-BR" dirty="0" smtClean="0">
                <a:solidFill>
                  <a:schemeClr val="bg1"/>
                </a:solidFill>
              </a:rPr>
              <a:t>PE       	06</a:t>
            </a:r>
          </a:p>
          <a:p>
            <a:pPr algn="ctr">
              <a:lnSpc>
                <a:spcPct val="150000"/>
              </a:lnSpc>
            </a:pPr>
            <a:r>
              <a:rPr lang="pt-BR" dirty="0" smtClean="0">
                <a:solidFill>
                  <a:schemeClr val="bg1"/>
                </a:solidFill>
              </a:rPr>
              <a:t>RJ       	06</a:t>
            </a:r>
          </a:p>
          <a:p>
            <a:pPr algn="ctr"/>
            <a:r>
              <a:rPr lang="pt-BR" b="1" dirty="0" smtClean="0">
                <a:solidFill>
                  <a:schemeClr val="bg1"/>
                </a:solidFill>
              </a:rPr>
              <a:t>Total</a:t>
            </a:r>
            <a:r>
              <a:rPr lang="pt-BR" dirty="0" smtClean="0">
                <a:solidFill>
                  <a:schemeClr val="bg1"/>
                </a:solidFill>
              </a:rPr>
              <a:t>: 29 entrevistas</a:t>
            </a:r>
          </a:p>
          <a:p>
            <a:pPr algn="ctr"/>
            <a:endParaRPr lang="pt-BR" sz="1200" dirty="0" smtClean="0">
              <a:solidFill>
                <a:schemeClr val="bg1"/>
              </a:solidFill>
            </a:endParaRPr>
          </a:p>
          <a:p>
            <a:pPr algn="ctr"/>
            <a:r>
              <a:rPr lang="pt-BR" sz="1100" dirty="0" smtClean="0">
                <a:solidFill>
                  <a:schemeClr val="bg1"/>
                </a:solidFill>
              </a:rPr>
              <a:t>Distribuídas em UF </a:t>
            </a:r>
            <a:r>
              <a:rPr lang="pt-BR" sz="1100" dirty="0">
                <a:solidFill>
                  <a:schemeClr val="bg1"/>
                </a:solidFill>
              </a:rPr>
              <a:t>com </a:t>
            </a:r>
            <a:r>
              <a:rPr lang="pt-BR" sz="1100" dirty="0" smtClean="0">
                <a:solidFill>
                  <a:schemeClr val="bg1"/>
                </a:solidFill>
              </a:rPr>
              <a:t>menores </a:t>
            </a:r>
            <a:r>
              <a:rPr lang="pt-BR" sz="1100" dirty="0">
                <a:solidFill>
                  <a:schemeClr val="bg1"/>
                </a:solidFill>
              </a:rPr>
              <a:t>taxas </a:t>
            </a:r>
            <a:r>
              <a:rPr lang="pt-BR" sz="1100" dirty="0" smtClean="0">
                <a:solidFill>
                  <a:schemeClr val="bg1"/>
                </a:solidFill>
              </a:rPr>
              <a:t>de participação </a:t>
            </a:r>
            <a:r>
              <a:rPr lang="pt-BR" sz="1100" dirty="0">
                <a:solidFill>
                  <a:schemeClr val="bg1"/>
                </a:solidFill>
              </a:rPr>
              <a:t>na consultoria (PE, DF, RJ) e 2 UF com </a:t>
            </a:r>
            <a:r>
              <a:rPr lang="pt-BR" sz="1100" dirty="0" smtClean="0">
                <a:solidFill>
                  <a:schemeClr val="bg1"/>
                </a:solidFill>
              </a:rPr>
              <a:t>maiores taxas de </a:t>
            </a:r>
            <a:r>
              <a:rPr lang="pt-BR" sz="1100" dirty="0">
                <a:solidFill>
                  <a:schemeClr val="bg1"/>
                </a:solidFill>
              </a:rPr>
              <a:t>participação (MT, BA</a:t>
            </a:r>
            <a:r>
              <a:rPr lang="pt-BR" sz="1100" dirty="0" smtClean="0">
                <a:solidFill>
                  <a:schemeClr val="bg1"/>
                </a:solidFill>
              </a:rPr>
              <a:t>), conforme pesquisa satisfação e impacto.</a:t>
            </a:r>
            <a:endParaRPr lang="pt-BR" sz="1100" dirty="0">
              <a:solidFill>
                <a:schemeClr val="bg1"/>
              </a:solidFill>
            </a:endParaRPr>
          </a:p>
        </p:txBody>
      </p:sp>
      <p:sp>
        <p:nvSpPr>
          <p:cNvPr id="52" name="CaixaDeTexto 51"/>
          <p:cNvSpPr txBox="1"/>
          <p:nvPr/>
        </p:nvSpPr>
        <p:spPr>
          <a:xfrm>
            <a:off x="5956618" y="2143116"/>
            <a:ext cx="2071702" cy="928694"/>
          </a:xfrm>
          <a:prstGeom prst="rect">
            <a:avLst/>
          </a:prstGeom>
          <a:noFill/>
        </p:spPr>
        <p:txBody>
          <a:bodyPr wrap="square" rtlCol="0">
            <a:spAutoFit/>
          </a:bodyPr>
          <a:lstStyle/>
          <a:p>
            <a:r>
              <a:rPr lang="pt-BR" dirty="0" smtClean="0">
                <a:solidFill>
                  <a:schemeClr val="bg1"/>
                </a:solidFill>
              </a:rPr>
              <a:t>Atendidos pelo curso Na Medida em 2014 e 2015.</a:t>
            </a:r>
            <a:endParaRPr lang="pt-BR" dirty="0">
              <a:solidFill>
                <a:schemeClr val="bg1"/>
              </a:solidFill>
            </a:endParaRPr>
          </a:p>
        </p:txBody>
      </p:sp>
      <p:sp>
        <p:nvSpPr>
          <p:cNvPr id="53" name="CaixaDeTexto 52"/>
          <p:cNvSpPr txBox="1"/>
          <p:nvPr/>
        </p:nvSpPr>
        <p:spPr>
          <a:xfrm>
            <a:off x="5885180" y="4071942"/>
            <a:ext cx="2143140" cy="923330"/>
          </a:xfrm>
          <a:prstGeom prst="rect">
            <a:avLst/>
          </a:prstGeom>
          <a:noFill/>
        </p:spPr>
        <p:txBody>
          <a:bodyPr wrap="square" rtlCol="0">
            <a:spAutoFit/>
          </a:bodyPr>
          <a:lstStyle/>
          <a:p>
            <a:r>
              <a:rPr lang="pt-BR" dirty="0" smtClean="0">
                <a:solidFill>
                  <a:schemeClr val="bg1"/>
                </a:solidFill>
              </a:rPr>
              <a:t>As entrevistas ocorreram em maio e junho de 2016.</a:t>
            </a:r>
            <a:endParaRPr lang="pt-BR" dirty="0">
              <a:solidFill>
                <a:schemeClr val="bg1"/>
              </a:solidFill>
            </a:endParaRPr>
          </a:p>
        </p:txBody>
      </p:sp>
    </p:spTree>
    <p:extLst>
      <p:ext uri="{BB962C8B-B14F-4D97-AF65-F5344CB8AC3E}">
        <p14:creationId xmlns:p14="http://schemas.microsoft.com/office/powerpoint/2010/main" val="416675780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2"/>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500"/>
                                        <p:tgtEl>
                                          <p:spTgt spid="11"/>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ppt_x</p:attrName>
                                        </p:attrNameLst>
                                      </p:cBhvr>
                                      <p:tavLst>
                                        <p:tav tm="0">
                                          <p:val>
                                            <p:strVal val="#ppt_x-.2"/>
                                          </p:val>
                                        </p:tav>
                                        <p:tav tm="100000">
                                          <p:val>
                                            <p:strVal val="#ppt_x"/>
                                          </p:val>
                                        </p:tav>
                                      </p:tavLst>
                                    </p:anim>
                                    <p:anim calcmode="lin" valueType="num">
                                      <p:cBhvr>
                                        <p:cTn id="13"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4" dur="500"/>
                                        <p:tgtEl>
                                          <p:spTgt spid="10"/>
                                        </p:tgtEl>
                                      </p:cBhvr>
                                    </p:animEffect>
                                  </p:childTnLst>
                                </p:cTn>
                              </p:par>
                            </p:childTnLst>
                          </p:cTn>
                        </p:par>
                        <p:par>
                          <p:cTn id="15" fill="hold">
                            <p:stCondLst>
                              <p:cond delay="500"/>
                            </p:stCondLst>
                            <p:childTnLst>
                              <p:par>
                                <p:cTn id="16" presetID="53"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Effect transition="in" filter="fade">
                                      <p:cBhvr>
                                        <p:cTn id="20" dur="500"/>
                                        <p:tgtEl>
                                          <p:spTgt spid="23"/>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childTnLst>
                          </p:cTn>
                        </p:par>
                        <p:par>
                          <p:cTn id="29" fill="hold">
                            <p:stCondLst>
                              <p:cond delay="2000"/>
                            </p:stCondLst>
                            <p:childTnLst>
                              <p:par>
                                <p:cTn id="30" presetID="53" presetClass="entr" presetSubtype="0"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childTnLst>
                          </p:cTn>
                        </p:par>
                        <p:par>
                          <p:cTn id="39" fill="hold">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childTnLst>
                          </p:cTn>
                        </p:par>
                        <p:par>
                          <p:cTn id="43" fill="hold">
                            <p:stCondLst>
                              <p:cond delay="3500"/>
                            </p:stCondLst>
                            <p:childTnLst>
                              <p:par>
                                <p:cTn id="44" presetID="53" presetClass="entr" presetSubtype="0"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500"/>
                                        <p:tgtEl>
                                          <p:spTgt spid="46"/>
                                        </p:tgtEl>
                                      </p:cBhvr>
                                    </p:animEffect>
                                  </p:childTnLst>
                                </p:cTn>
                              </p:par>
                            </p:childTnLst>
                          </p:cTn>
                        </p:par>
                        <p:par>
                          <p:cTn id="53" fill="hold">
                            <p:stCondLst>
                              <p:cond delay="4500"/>
                            </p:stCondLst>
                            <p:childTnLst>
                              <p:par>
                                <p:cTn id="54" presetID="10" presetClass="entr" presetSubtype="0" fill="hold" grpId="0" nodeType="after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500"/>
                                        <p:tgtEl>
                                          <p:spTgt spid="51"/>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fade">
                                      <p:cBhvr>
                                        <p:cTn id="66" dur="500"/>
                                        <p:tgtEl>
                                          <p:spTgt spid="47"/>
                                        </p:tgtEl>
                                      </p:cBhvr>
                                    </p:animEffect>
                                  </p:childTnLst>
                                </p:cTn>
                              </p:par>
                            </p:childTnLst>
                          </p:cTn>
                        </p:par>
                        <p:par>
                          <p:cTn id="67" fill="hold">
                            <p:stCondLst>
                              <p:cond delay="6000"/>
                            </p:stCondLst>
                            <p:childTnLst>
                              <p:par>
                                <p:cTn id="68" presetID="10" presetClass="entr" presetSubtype="0"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fade">
                                      <p:cBhvr>
                                        <p:cTn id="70" dur="500"/>
                                        <p:tgtEl>
                                          <p:spTgt spid="52"/>
                                        </p:tgtEl>
                                      </p:cBhvr>
                                    </p:animEffect>
                                  </p:childTnLst>
                                </p:cTn>
                              </p:par>
                            </p:childTnLst>
                          </p:cTn>
                        </p:par>
                        <p:par>
                          <p:cTn id="71" fill="hold">
                            <p:stCondLst>
                              <p:cond delay="6500"/>
                            </p:stCondLst>
                            <p:childTnLst>
                              <p:par>
                                <p:cTn id="72" presetID="53"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 calcmode="lin" valueType="num">
                                      <p:cBhvr>
                                        <p:cTn id="74" dur="500" fill="hold"/>
                                        <p:tgtEl>
                                          <p:spTgt spid="39"/>
                                        </p:tgtEl>
                                        <p:attrNameLst>
                                          <p:attrName>ppt_w</p:attrName>
                                        </p:attrNameLst>
                                      </p:cBhvr>
                                      <p:tavLst>
                                        <p:tav tm="0">
                                          <p:val>
                                            <p:fltVal val="0"/>
                                          </p:val>
                                        </p:tav>
                                        <p:tav tm="100000">
                                          <p:val>
                                            <p:strVal val="#ppt_w"/>
                                          </p:val>
                                        </p:tav>
                                      </p:tavLst>
                                    </p:anim>
                                    <p:anim calcmode="lin" valueType="num">
                                      <p:cBhvr>
                                        <p:cTn id="75" dur="500" fill="hold"/>
                                        <p:tgtEl>
                                          <p:spTgt spid="39"/>
                                        </p:tgtEl>
                                        <p:attrNameLst>
                                          <p:attrName>ppt_h</p:attrName>
                                        </p:attrNameLst>
                                      </p:cBhvr>
                                      <p:tavLst>
                                        <p:tav tm="0">
                                          <p:val>
                                            <p:fltVal val="0"/>
                                          </p:val>
                                        </p:tav>
                                        <p:tav tm="100000">
                                          <p:val>
                                            <p:strVal val="#ppt_h"/>
                                          </p:val>
                                        </p:tav>
                                      </p:tavLst>
                                    </p:anim>
                                    <p:animEffect transition="in" filter="fade">
                                      <p:cBhvr>
                                        <p:cTn id="76" dur="500"/>
                                        <p:tgtEl>
                                          <p:spTgt spid="39"/>
                                        </p:tgtEl>
                                      </p:cBhvr>
                                    </p:animEffect>
                                  </p:childTnLst>
                                </p:cTn>
                              </p:par>
                            </p:childTnLst>
                          </p:cTn>
                        </p:par>
                        <p:par>
                          <p:cTn id="77" fill="hold">
                            <p:stCondLst>
                              <p:cond delay="7000"/>
                            </p:stCondLst>
                            <p:childTnLst>
                              <p:par>
                                <p:cTn id="78" presetID="10" presetClass="entr" presetSubtype="0"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fade">
                                      <p:cBhvr>
                                        <p:cTn id="80" dur="500"/>
                                        <p:tgtEl>
                                          <p:spTgt spid="48"/>
                                        </p:tgtEl>
                                      </p:cBhvr>
                                    </p:animEffect>
                                  </p:childTnLst>
                                </p:cTn>
                              </p:par>
                            </p:childTnLst>
                          </p:cTn>
                        </p:par>
                        <p:par>
                          <p:cTn id="81" fill="hold">
                            <p:stCondLst>
                              <p:cond delay="7500"/>
                            </p:stCondLst>
                            <p:childTnLst>
                              <p:par>
                                <p:cTn id="82" presetID="10" presetClass="entr" presetSubtype="0" fill="hold" grpId="0" nodeType="after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fade">
                                      <p:cBhvr>
                                        <p:cTn id="8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4" grpId="0"/>
      <p:bldP spid="45" grpId="0"/>
      <p:bldP spid="46" grpId="0"/>
      <p:bldP spid="47" grpId="0"/>
      <p:bldP spid="48" grpId="0"/>
      <p:bldP spid="49" grpId="0"/>
      <p:bldP spid="50" grpId="0"/>
      <p:bldP spid="51" grpId="0"/>
      <p:bldP spid="52" grpId="0"/>
      <p:bldP spid="5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5130" name="Picture 10"/>
          <p:cNvPicPr>
            <a:picLocks noChangeAspect="1" noChangeArrowheads="1"/>
          </p:cNvPicPr>
          <p:nvPr/>
        </p:nvPicPr>
        <p:blipFill>
          <a:blip r:embed="rId3">
            <a:grayscl/>
            <a:lum bright="-20000" contrast="-20000"/>
          </a:blip>
          <a:srcRect/>
          <a:stretch>
            <a:fillRect/>
          </a:stretch>
        </p:blipFill>
        <p:spPr bwMode="auto">
          <a:xfrm>
            <a:off x="642910" y="4292604"/>
            <a:ext cx="4956195" cy="1922478"/>
          </a:xfrm>
          <a:prstGeom prst="rect">
            <a:avLst/>
          </a:prstGeom>
          <a:noFill/>
          <a:ln w="28575">
            <a:solidFill>
              <a:schemeClr val="bg1"/>
            </a:solidFill>
          </a:ln>
        </p:spPr>
      </p:pic>
      <p:pic>
        <p:nvPicPr>
          <p:cNvPr id="5126" name="Picture 6" descr="\\AGORA20-PC\Users\Public\Music\SEBRAE\Imagens\indstria11.jpg"/>
          <p:cNvPicPr>
            <a:picLocks noChangeAspect="1" noChangeArrowheads="1"/>
          </p:cNvPicPr>
          <p:nvPr/>
        </p:nvPicPr>
        <p:blipFill>
          <a:blip r:embed="rId4">
            <a:grayscl/>
            <a:lum bright="-20000" contrast="-20000"/>
          </a:blip>
          <a:srcRect r="42858"/>
          <a:stretch>
            <a:fillRect/>
          </a:stretch>
        </p:blipFill>
        <p:spPr bwMode="auto">
          <a:xfrm>
            <a:off x="3207819" y="1506125"/>
            <a:ext cx="1818314" cy="1848671"/>
          </a:xfrm>
          <a:prstGeom prst="rect">
            <a:avLst/>
          </a:prstGeom>
          <a:noFill/>
          <a:ln w="28575">
            <a:solidFill>
              <a:schemeClr val="bg1"/>
            </a:solidFill>
          </a:ln>
        </p:spPr>
      </p:pic>
      <p:pic>
        <p:nvPicPr>
          <p:cNvPr id="5127" name="Picture 7" descr="\\AGORA20-PC\Users\Public\Music\SEBRAE\Imagens\retail.jpg"/>
          <p:cNvPicPr>
            <a:picLocks noChangeAspect="1" noChangeArrowheads="1"/>
          </p:cNvPicPr>
          <p:nvPr/>
        </p:nvPicPr>
        <p:blipFill>
          <a:blip r:embed="rId5" cstate="print">
            <a:grayscl/>
            <a:lum bright="-20000" contrast="-20000"/>
          </a:blip>
          <a:srcRect r="19054"/>
          <a:stretch>
            <a:fillRect/>
          </a:stretch>
        </p:blipFill>
        <p:spPr bwMode="auto">
          <a:xfrm>
            <a:off x="5214283" y="1500174"/>
            <a:ext cx="1810075" cy="1857388"/>
          </a:xfrm>
          <a:prstGeom prst="rect">
            <a:avLst/>
          </a:prstGeom>
          <a:noFill/>
          <a:ln w="28575">
            <a:solidFill>
              <a:schemeClr val="bg1"/>
            </a:solidFill>
          </a:ln>
        </p:spPr>
      </p:pic>
      <p:pic>
        <p:nvPicPr>
          <p:cNvPr id="5128" name="Picture 8" descr="\\AGORA20-PC\Users\Public\Music\SEBRAE\Imagens\img_sevicos.jpg"/>
          <p:cNvPicPr>
            <a:picLocks noChangeAspect="1" noChangeArrowheads="1"/>
          </p:cNvPicPr>
          <p:nvPr/>
        </p:nvPicPr>
        <p:blipFill>
          <a:blip r:embed="rId6" cstate="print">
            <a:grayscl/>
            <a:lum bright="-20000" contrast="-20000"/>
          </a:blip>
          <a:srcRect r="38462"/>
          <a:stretch>
            <a:fillRect/>
          </a:stretch>
        </p:blipFill>
        <p:spPr bwMode="auto">
          <a:xfrm>
            <a:off x="7205367" y="1500175"/>
            <a:ext cx="1810075" cy="1845799"/>
          </a:xfrm>
          <a:prstGeom prst="rect">
            <a:avLst/>
          </a:prstGeom>
          <a:noFill/>
          <a:ln w="28575">
            <a:solidFill>
              <a:schemeClr val="bg1"/>
            </a:solidFill>
          </a:ln>
        </p:spPr>
      </p:pic>
      <p:sp>
        <p:nvSpPr>
          <p:cNvPr id="11" name="CaixaDeTexto 10"/>
          <p:cNvSpPr txBox="1"/>
          <p:nvPr/>
        </p:nvSpPr>
        <p:spPr>
          <a:xfrm>
            <a:off x="179512" y="1839595"/>
            <a:ext cx="3168352" cy="2446824"/>
          </a:xfrm>
          <a:prstGeom prst="rect">
            <a:avLst/>
          </a:prstGeom>
          <a:noFill/>
        </p:spPr>
        <p:txBody>
          <a:bodyPr wrap="square" rtlCol="0">
            <a:spAutoFit/>
          </a:bodyPr>
          <a:lstStyle/>
          <a:p>
            <a:endParaRPr lang="pt-BR" sz="1600" dirty="0" smtClean="0"/>
          </a:p>
          <a:p>
            <a:endParaRPr lang="pt-BR" sz="400" dirty="0"/>
          </a:p>
          <a:p>
            <a:endParaRPr lang="pt-BR" sz="1600" dirty="0"/>
          </a:p>
          <a:p>
            <a:endParaRPr lang="pt-BR" sz="1600" dirty="0"/>
          </a:p>
          <a:p>
            <a:endParaRPr lang="pt-BR" sz="1600" dirty="0" smtClean="0"/>
          </a:p>
          <a:p>
            <a:pPr marL="285750" indent="-285750">
              <a:buFont typeface="Arial" pitchFamily="34" charset="0"/>
              <a:buChar char="•"/>
            </a:pPr>
            <a:endParaRPr lang="pt-BR" sz="1600" dirty="0" smtClean="0"/>
          </a:p>
          <a:p>
            <a:pPr marL="285750" indent="-285750">
              <a:buFont typeface="Arial" pitchFamily="34" charset="0"/>
              <a:buChar char="•"/>
            </a:pPr>
            <a:endParaRPr lang="pt-BR" sz="1600" dirty="0"/>
          </a:p>
          <a:p>
            <a:endParaRPr lang="pt-BR" sz="1600" dirty="0" smtClean="0"/>
          </a:p>
          <a:p>
            <a:pPr marL="285750" indent="-285750">
              <a:buFont typeface="Arial" pitchFamily="34" charset="0"/>
              <a:buChar char="•"/>
            </a:pPr>
            <a:endParaRPr lang="pt-BR" sz="1600" dirty="0" smtClean="0"/>
          </a:p>
          <a:p>
            <a:pPr marL="285750" indent="-285750">
              <a:buFont typeface="Arial" pitchFamily="34" charset="0"/>
              <a:buChar char="•"/>
            </a:pPr>
            <a:endParaRPr lang="pt-BR" sz="500" dirty="0" smtClean="0"/>
          </a:p>
          <a:p>
            <a:pPr marL="285750" indent="-285750">
              <a:buFont typeface="Arial" pitchFamily="34" charset="0"/>
              <a:buChar char="•"/>
            </a:pPr>
            <a:endParaRPr lang="pt-BR" sz="1600" dirty="0"/>
          </a:p>
        </p:txBody>
      </p:sp>
      <p:sp>
        <p:nvSpPr>
          <p:cNvPr id="32" name="Espaço Reservado para Número de Slide 4"/>
          <p:cNvSpPr txBox="1">
            <a:spLocks/>
          </p:cNvSpPr>
          <p:nvPr/>
        </p:nvSpPr>
        <p:spPr>
          <a:xfrm>
            <a:off x="6803490" y="6477086"/>
            <a:ext cx="2311400" cy="365125"/>
          </a:xfrm>
          <a:prstGeom prst="rect">
            <a:avLst/>
          </a:prstGeom>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14A94C8-227F-40E5-9F84-83FD78255E00}" type="slidenum">
              <a:rPr kumimoji="0" lang="pt-BR"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4</a:t>
            </a:fld>
            <a:endParaRPr kumimoji="0" lang="pt-BR" sz="1200" b="0" i="0" u="none" strike="noStrike" kern="1200" cap="none" spc="0" normalizeH="0" baseline="0" noProof="0" dirty="0">
              <a:ln>
                <a:noFill/>
              </a:ln>
              <a:solidFill>
                <a:schemeClr val="bg1"/>
              </a:solidFill>
              <a:effectLst/>
              <a:uLnTx/>
              <a:uFillTx/>
              <a:latin typeface="+mn-lt"/>
              <a:ea typeface="+mn-ea"/>
              <a:cs typeface="+mn-cs"/>
            </a:endParaRPr>
          </a:p>
        </p:txBody>
      </p:sp>
      <p:grpSp>
        <p:nvGrpSpPr>
          <p:cNvPr id="34" name="Grupo 33"/>
          <p:cNvGrpSpPr/>
          <p:nvPr/>
        </p:nvGrpSpPr>
        <p:grpSpPr>
          <a:xfrm>
            <a:off x="5429255" y="4506919"/>
            <a:ext cx="3286149" cy="457201"/>
            <a:chOff x="5429255" y="4506919"/>
            <a:chExt cx="3286149" cy="457201"/>
          </a:xfrm>
        </p:grpSpPr>
        <p:pic>
          <p:nvPicPr>
            <p:cNvPr id="31" name="Picture 6"/>
            <p:cNvPicPr>
              <a:picLocks noChangeAspect="1" noChangeArrowheads="1"/>
            </p:cNvPicPr>
            <p:nvPr/>
          </p:nvPicPr>
          <p:blipFill>
            <a:blip r:embed="rId7">
              <a:lum bright="-20000" contrast="20000"/>
            </a:blip>
            <a:srcRect/>
            <a:stretch>
              <a:fillRect/>
            </a:stretch>
          </p:blipFill>
          <p:spPr bwMode="auto">
            <a:xfrm rot="5400000">
              <a:off x="6843729" y="3092446"/>
              <a:ext cx="457201" cy="3286148"/>
            </a:xfrm>
            <a:prstGeom prst="rect">
              <a:avLst/>
            </a:prstGeom>
            <a:noFill/>
            <a:ln w="9525">
              <a:noFill/>
              <a:miter lim="800000"/>
              <a:headEnd/>
              <a:tailEnd/>
            </a:ln>
            <a:effectLst/>
          </p:spPr>
        </p:pic>
        <p:sp>
          <p:nvSpPr>
            <p:cNvPr id="51" name="Retângulo de cantos arredondados 50"/>
            <p:cNvSpPr/>
            <p:nvPr/>
          </p:nvSpPr>
          <p:spPr>
            <a:xfrm>
              <a:off x="5429255" y="4564983"/>
              <a:ext cx="3214710" cy="354910"/>
            </a:xfrm>
            <a:prstGeom prst="roundRect">
              <a:avLst/>
            </a:prstGeom>
            <a:no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pt-BR" dirty="0" smtClean="0"/>
                <a:t>Tempo de Vida das empresas</a:t>
              </a:r>
              <a:endParaRPr lang="pt-BR" dirty="0"/>
            </a:p>
          </p:txBody>
        </p:sp>
      </p:grpSp>
      <p:sp>
        <p:nvSpPr>
          <p:cNvPr id="53" name="Fluxograma: Processo 52"/>
          <p:cNvSpPr/>
          <p:nvPr/>
        </p:nvSpPr>
        <p:spPr>
          <a:xfrm>
            <a:off x="5441493" y="5107912"/>
            <a:ext cx="1000132" cy="423498"/>
          </a:xfrm>
          <a:prstGeom prst="flowChartProcess">
            <a:avLst/>
          </a:prstGeom>
          <a:solidFill>
            <a:schemeClr val="bg1"/>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rgbClr val="3EA090"/>
                </a:solidFill>
                <a:latin typeface="Calibri" pitchFamily="34" charset="0"/>
                <a:cs typeface="Calibri" pitchFamily="34" charset="0"/>
              </a:rPr>
              <a:t>2 a 15 anos</a:t>
            </a:r>
            <a:endParaRPr lang="pt-BR" sz="1400" b="1" dirty="0">
              <a:solidFill>
                <a:srgbClr val="3EA090"/>
              </a:solidFill>
              <a:latin typeface="Calibri" pitchFamily="34" charset="0"/>
              <a:cs typeface="Calibri" pitchFamily="34" charset="0"/>
            </a:endParaRPr>
          </a:p>
        </p:txBody>
      </p:sp>
      <p:sp>
        <p:nvSpPr>
          <p:cNvPr id="54" name="Fluxograma: Processo 53"/>
          <p:cNvSpPr/>
          <p:nvPr/>
        </p:nvSpPr>
        <p:spPr>
          <a:xfrm>
            <a:off x="6529401" y="5107912"/>
            <a:ext cx="1026352" cy="423498"/>
          </a:xfrm>
          <a:prstGeom prst="flowChartProcess">
            <a:avLst/>
          </a:prstGeom>
          <a:solidFill>
            <a:schemeClr val="bg1"/>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rgbClr val="3EA090"/>
                </a:solidFill>
                <a:latin typeface="Calibri" pitchFamily="34" charset="0"/>
                <a:cs typeface="Calibri" pitchFamily="34" charset="0"/>
              </a:rPr>
              <a:t>16 até 30 anos</a:t>
            </a:r>
            <a:endParaRPr lang="pt-BR" sz="1400" b="1" dirty="0">
              <a:solidFill>
                <a:srgbClr val="3EA090"/>
              </a:solidFill>
              <a:latin typeface="Calibri" pitchFamily="34" charset="0"/>
              <a:cs typeface="Calibri" pitchFamily="34" charset="0"/>
            </a:endParaRPr>
          </a:p>
        </p:txBody>
      </p:sp>
      <p:sp>
        <p:nvSpPr>
          <p:cNvPr id="62" name="Fluxograma: Processo 61"/>
          <p:cNvSpPr/>
          <p:nvPr/>
        </p:nvSpPr>
        <p:spPr>
          <a:xfrm>
            <a:off x="5441493" y="5627212"/>
            <a:ext cx="1000100" cy="423498"/>
          </a:xfrm>
          <a:prstGeom prst="flowChartProcess">
            <a:avLst/>
          </a:prstGeom>
          <a:solidFill>
            <a:schemeClr val="bg1"/>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rgbClr val="3EA090"/>
                </a:solidFill>
                <a:latin typeface="Calibri" pitchFamily="34" charset="0"/>
                <a:cs typeface="Calibri" pitchFamily="34" charset="0"/>
              </a:rPr>
              <a:t>79%</a:t>
            </a:r>
            <a:endParaRPr lang="pt-BR" sz="1400" b="1" dirty="0">
              <a:solidFill>
                <a:srgbClr val="3EA090"/>
              </a:solidFill>
              <a:latin typeface="Calibri" pitchFamily="34" charset="0"/>
              <a:cs typeface="Calibri" pitchFamily="34" charset="0"/>
            </a:endParaRPr>
          </a:p>
        </p:txBody>
      </p:sp>
      <p:sp>
        <p:nvSpPr>
          <p:cNvPr id="66" name="Fluxograma: Processo 65"/>
          <p:cNvSpPr/>
          <p:nvPr/>
        </p:nvSpPr>
        <p:spPr>
          <a:xfrm>
            <a:off x="7655713" y="5107179"/>
            <a:ext cx="1026352" cy="423498"/>
          </a:xfrm>
          <a:prstGeom prst="flowChartProcess">
            <a:avLst/>
          </a:prstGeom>
          <a:solidFill>
            <a:schemeClr val="bg1"/>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rgbClr val="3EA090"/>
                </a:solidFill>
                <a:latin typeface="Calibri" pitchFamily="34" charset="0"/>
                <a:cs typeface="Calibri" pitchFamily="34" charset="0"/>
              </a:rPr>
              <a:t>+ de 30 anos</a:t>
            </a:r>
            <a:endParaRPr lang="pt-BR" sz="1400" b="1" dirty="0">
              <a:solidFill>
                <a:srgbClr val="3EA090"/>
              </a:solidFill>
              <a:latin typeface="Calibri" pitchFamily="34" charset="0"/>
              <a:cs typeface="Calibri" pitchFamily="34" charset="0"/>
            </a:endParaRPr>
          </a:p>
        </p:txBody>
      </p:sp>
      <p:sp>
        <p:nvSpPr>
          <p:cNvPr id="68" name="Fluxograma: Processo 67"/>
          <p:cNvSpPr/>
          <p:nvPr/>
        </p:nvSpPr>
        <p:spPr>
          <a:xfrm>
            <a:off x="6534165" y="5626481"/>
            <a:ext cx="1026352" cy="423498"/>
          </a:xfrm>
          <a:prstGeom prst="flowChartProcess">
            <a:avLst/>
          </a:prstGeom>
          <a:solidFill>
            <a:schemeClr val="bg1"/>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rgbClr val="3EA090"/>
                </a:solidFill>
                <a:latin typeface="Calibri" pitchFamily="34" charset="0"/>
                <a:cs typeface="Calibri" pitchFamily="34" charset="0"/>
              </a:rPr>
              <a:t>24%</a:t>
            </a:r>
            <a:endParaRPr lang="pt-BR" sz="1400" b="1" dirty="0">
              <a:solidFill>
                <a:srgbClr val="3EA090"/>
              </a:solidFill>
              <a:latin typeface="Calibri" pitchFamily="34" charset="0"/>
              <a:cs typeface="Calibri" pitchFamily="34" charset="0"/>
            </a:endParaRPr>
          </a:p>
        </p:txBody>
      </p:sp>
      <p:sp>
        <p:nvSpPr>
          <p:cNvPr id="69" name="Fluxograma: Processo 68"/>
          <p:cNvSpPr/>
          <p:nvPr/>
        </p:nvSpPr>
        <p:spPr>
          <a:xfrm>
            <a:off x="7660477" y="5625748"/>
            <a:ext cx="1026352" cy="423498"/>
          </a:xfrm>
          <a:prstGeom prst="flowChartProcess">
            <a:avLst/>
          </a:prstGeom>
          <a:solidFill>
            <a:schemeClr val="bg1"/>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rgbClr val="3EA090"/>
                </a:solidFill>
                <a:latin typeface="Calibri" pitchFamily="34" charset="0"/>
                <a:cs typeface="Calibri" pitchFamily="34" charset="0"/>
              </a:rPr>
              <a:t>3%</a:t>
            </a:r>
            <a:endParaRPr lang="pt-BR" sz="1400" b="1" dirty="0">
              <a:solidFill>
                <a:srgbClr val="3EA090"/>
              </a:solidFill>
              <a:latin typeface="Calibri" pitchFamily="34" charset="0"/>
              <a:cs typeface="Calibri" pitchFamily="34" charset="0"/>
            </a:endParaRPr>
          </a:p>
        </p:txBody>
      </p:sp>
      <p:sp>
        <p:nvSpPr>
          <p:cNvPr id="25" name="CaixaDeTexto 24"/>
          <p:cNvSpPr txBox="1"/>
          <p:nvPr/>
        </p:nvSpPr>
        <p:spPr>
          <a:xfrm>
            <a:off x="0" y="571480"/>
            <a:ext cx="4786314" cy="646331"/>
          </a:xfrm>
          <a:prstGeom prst="rect">
            <a:avLst/>
          </a:prstGeom>
          <a:noFill/>
        </p:spPr>
        <p:txBody>
          <a:bodyPr wrap="square" rtlCol="0">
            <a:spAutoFit/>
          </a:bodyPr>
          <a:lstStyle/>
          <a:p>
            <a:r>
              <a:rPr lang="pt-BR" sz="3600" dirty="0" smtClean="0">
                <a:ln w="18415" cmpd="sng">
                  <a:noFill/>
                  <a:prstDash val="solid"/>
                </a:ln>
                <a:solidFill>
                  <a:schemeClr val="bg1"/>
                </a:solidFill>
                <a:effectLst>
                  <a:outerShdw blurRad="63500" dir="3600000" algn="tl" rotWithShape="0">
                    <a:srgbClr val="000000">
                      <a:alpha val="70000"/>
                    </a:srgbClr>
                  </a:outerShdw>
                </a:effectLst>
                <a:latin typeface="Century Gothic" pitchFamily="34" charset="0"/>
              </a:rPr>
              <a:t>perfil das empresas</a:t>
            </a:r>
            <a:endParaRPr lang="pt-BR" sz="3600" dirty="0">
              <a:ln w="18415" cmpd="sng">
                <a:noFill/>
                <a:prstDash val="solid"/>
              </a:ln>
              <a:solidFill>
                <a:schemeClr val="bg1"/>
              </a:solidFill>
              <a:effectLst>
                <a:outerShdw blurRad="63500" dir="3600000" algn="tl" rotWithShape="0">
                  <a:srgbClr val="000000">
                    <a:alpha val="70000"/>
                  </a:srgbClr>
                </a:outerShdw>
              </a:effectLst>
              <a:latin typeface="Century Gothic" pitchFamily="34" charset="0"/>
            </a:endParaRPr>
          </a:p>
        </p:txBody>
      </p:sp>
      <p:pic>
        <p:nvPicPr>
          <p:cNvPr id="26" name="Picture 8"/>
          <p:cNvPicPr>
            <a:picLocks noChangeAspect="1" noChangeArrowheads="1"/>
          </p:cNvPicPr>
          <p:nvPr/>
        </p:nvPicPr>
        <p:blipFill>
          <a:blip r:embed="rId8"/>
          <a:srcRect/>
          <a:stretch>
            <a:fillRect/>
          </a:stretch>
        </p:blipFill>
        <p:spPr bwMode="auto">
          <a:xfrm>
            <a:off x="0" y="500042"/>
            <a:ext cx="1713600" cy="126936"/>
          </a:xfrm>
          <a:prstGeom prst="rect">
            <a:avLst/>
          </a:prstGeom>
          <a:noFill/>
          <a:ln w="9525">
            <a:noFill/>
            <a:miter lim="800000"/>
            <a:headEnd/>
            <a:tailEnd/>
          </a:ln>
          <a:effectLst/>
        </p:spPr>
      </p:pic>
      <p:grpSp>
        <p:nvGrpSpPr>
          <p:cNvPr id="43" name="Grupo 42"/>
          <p:cNvGrpSpPr/>
          <p:nvPr/>
        </p:nvGrpSpPr>
        <p:grpSpPr>
          <a:xfrm>
            <a:off x="642910" y="1681149"/>
            <a:ext cx="2728930" cy="468040"/>
            <a:chOff x="1128690" y="1928802"/>
            <a:chExt cx="2728930" cy="468040"/>
          </a:xfrm>
        </p:grpSpPr>
        <p:pic>
          <p:nvPicPr>
            <p:cNvPr id="33" name="Picture 7"/>
            <p:cNvPicPr>
              <a:picLocks noChangeAspect="1" noChangeArrowheads="1"/>
            </p:cNvPicPr>
            <p:nvPr/>
          </p:nvPicPr>
          <p:blipFill>
            <a:blip r:embed="rId9"/>
            <a:srcRect/>
            <a:stretch>
              <a:fillRect/>
            </a:stretch>
          </p:blipFill>
          <p:spPr bwMode="auto">
            <a:xfrm rot="10800000">
              <a:off x="1142976" y="1928802"/>
              <a:ext cx="2714644" cy="468040"/>
            </a:xfrm>
            <a:prstGeom prst="rect">
              <a:avLst/>
            </a:prstGeom>
            <a:noFill/>
            <a:ln w="9525">
              <a:noFill/>
              <a:miter lim="800000"/>
              <a:headEnd/>
              <a:tailEnd/>
            </a:ln>
            <a:effectLst/>
          </p:spPr>
        </p:pic>
        <p:sp>
          <p:nvSpPr>
            <p:cNvPr id="38" name="Retângulo de cantos arredondados 37"/>
            <p:cNvSpPr/>
            <p:nvPr/>
          </p:nvSpPr>
          <p:spPr>
            <a:xfrm>
              <a:off x="1128690" y="1981190"/>
              <a:ext cx="2714644" cy="360040"/>
            </a:xfrm>
            <a:prstGeom prst="roundRect">
              <a:avLst/>
            </a:prstGeom>
            <a:no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pt-BR" dirty="0" smtClean="0"/>
                <a:t>Setor de atividade</a:t>
              </a:r>
              <a:endParaRPr lang="pt-BR" dirty="0"/>
            </a:p>
          </p:txBody>
        </p:sp>
      </p:grpSp>
      <p:sp>
        <p:nvSpPr>
          <p:cNvPr id="75" name="Fluxograma: Processo 74"/>
          <p:cNvSpPr/>
          <p:nvPr/>
        </p:nvSpPr>
        <p:spPr>
          <a:xfrm>
            <a:off x="1590844" y="2729275"/>
            <a:ext cx="831036" cy="423498"/>
          </a:xfrm>
          <a:prstGeom prst="flowChartProcess">
            <a:avLst/>
          </a:prstGeom>
          <a:solidFill>
            <a:schemeClr val="bg1"/>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rgbClr val="E27360"/>
                </a:solidFill>
                <a:latin typeface="Calibri" pitchFamily="34" charset="0"/>
                <a:cs typeface="Calibri" pitchFamily="34" charset="0"/>
              </a:rPr>
              <a:t>38%</a:t>
            </a:r>
          </a:p>
        </p:txBody>
      </p:sp>
      <p:sp>
        <p:nvSpPr>
          <p:cNvPr id="57" name="Fluxograma: Processo 56"/>
          <p:cNvSpPr/>
          <p:nvPr/>
        </p:nvSpPr>
        <p:spPr>
          <a:xfrm>
            <a:off x="2519538" y="2726159"/>
            <a:ext cx="831036" cy="423498"/>
          </a:xfrm>
          <a:prstGeom prst="flowChartProcess">
            <a:avLst/>
          </a:prstGeom>
          <a:solidFill>
            <a:schemeClr val="bg1"/>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rgbClr val="E27360"/>
                </a:solidFill>
                <a:latin typeface="Calibri" pitchFamily="34" charset="0"/>
                <a:cs typeface="Calibri" pitchFamily="34" charset="0"/>
              </a:rPr>
              <a:t>59%</a:t>
            </a:r>
          </a:p>
        </p:txBody>
      </p:sp>
      <p:sp>
        <p:nvSpPr>
          <p:cNvPr id="59" name="Fluxograma: Processo 58"/>
          <p:cNvSpPr/>
          <p:nvPr/>
        </p:nvSpPr>
        <p:spPr>
          <a:xfrm>
            <a:off x="662150" y="2217119"/>
            <a:ext cx="831036" cy="423498"/>
          </a:xfrm>
          <a:prstGeom prst="flowChartProcess">
            <a:avLst/>
          </a:prstGeom>
          <a:solidFill>
            <a:schemeClr val="bg1"/>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200" b="1" dirty="0" smtClean="0">
                <a:solidFill>
                  <a:srgbClr val="E27360"/>
                </a:solidFill>
                <a:latin typeface="Calibri" pitchFamily="34" charset="0"/>
                <a:cs typeface="Calibri" pitchFamily="34" charset="0"/>
              </a:rPr>
              <a:t>Indústria</a:t>
            </a:r>
            <a:endParaRPr lang="pt-BR" sz="1200" b="1" dirty="0">
              <a:solidFill>
                <a:srgbClr val="E27360"/>
              </a:solidFill>
              <a:latin typeface="Calibri" pitchFamily="34" charset="0"/>
              <a:cs typeface="Calibri" pitchFamily="34" charset="0"/>
            </a:endParaRPr>
          </a:p>
        </p:txBody>
      </p:sp>
      <p:sp>
        <p:nvSpPr>
          <p:cNvPr id="60" name="Fluxograma: Processo 59"/>
          <p:cNvSpPr/>
          <p:nvPr/>
        </p:nvSpPr>
        <p:spPr>
          <a:xfrm>
            <a:off x="1590844" y="2217119"/>
            <a:ext cx="831036" cy="423498"/>
          </a:xfrm>
          <a:prstGeom prst="flowChartProcess">
            <a:avLst/>
          </a:prstGeom>
          <a:solidFill>
            <a:schemeClr val="bg1"/>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200" b="1" dirty="0" smtClean="0">
                <a:solidFill>
                  <a:srgbClr val="E27360"/>
                </a:solidFill>
                <a:latin typeface="Calibri" pitchFamily="34" charset="0"/>
                <a:cs typeface="Calibri" pitchFamily="34" charset="0"/>
              </a:rPr>
              <a:t>Comércio</a:t>
            </a:r>
          </a:p>
        </p:txBody>
      </p:sp>
      <p:sp>
        <p:nvSpPr>
          <p:cNvPr id="61" name="Fluxograma: Processo 60"/>
          <p:cNvSpPr/>
          <p:nvPr/>
        </p:nvSpPr>
        <p:spPr>
          <a:xfrm>
            <a:off x="2519538" y="2214003"/>
            <a:ext cx="831036" cy="423498"/>
          </a:xfrm>
          <a:prstGeom prst="flowChartProcess">
            <a:avLst/>
          </a:prstGeom>
          <a:solidFill>
            <a:schemeClr val="bg1"/>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200" b="1" dirty="0" smtClean="0">
                <a:solidFill>
                  <a:srgbClr val="E27360"/>
                </a:solidFill>
                <a:latin typeface="Calibri" pitchFamily="34" charset="0"/>
                <a:cs typeface="Calibri" pitchFamily="34" charset="0"/>
              </a:rPr>
              <a:t>Serviços</a:t>
            </a:r>
          </a:p>
        </p:txBody>
      </p:sp>
      <p:sp>
        <p:nvSpPr>
          <p:cNvPr id="42" name="Fluxograma: Processo 41"/>
          <p:cNvSpPr/>
          <p:nvPr/>
        </p:nvSpPr>
        <p:spPr>
          <a:xfrm>
            <a:off x="657196" y="2724145"/>
            <a:ext cx="831036" cy="423498"/>
          </a:xfrm>
          <a:prstGeom prst="flowChartProcess">
            <a:avLst/>
          </a:prstGeom>
          <a:solidFill>
            <a:schemeClr val="bg1"/>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rgbClr val="E27360"/>
                </a:solidFill>
                <a:latin typeface="Calibri" pitchFamily="34" charset="0"/>
                <a:cs typeface="Calibri" pitchFamily="34" charset="0"/>
              </a:rPr>
              <a:t>7%</a:t>
            </a:r>
            <a:endParaRPr lang="pt-BR" sz="1400" b="1" dirty="0">
              <a:solidFill>
                <a:srgbClr val="E27360"/>
              </a:solidFill>
              <a:latin typeface="Calibri" pitchFamily="34" charset="0"/>
              <a:cs typeface="Calibri" pitchFamily="34" charset="0"/>
            </a:endParaRPr>
          </a:p>
        </p:txBody>
      </p:sp>
    </p:spTree>
    <p:extLst>
      <p:ext uri="{BB962C8B-B14F-4D97-AF65-F5344CB8AC3E}">
        <p14:creationId xmlns:p14="http://schemas.microsoft.com/office/powerpoint/2010/main" val="283839870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2"/>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9" dur="500"/>
                                        <p:tgtEl>
                                          <p:spTgt spid="2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ppt_x</p:attrName>
                                        </p:attrNameLst>
                                      </p:cBhvr>
                                      <p:tavLst>
                                        <p:tav tm="0">
                                          <p:val>
                                            <p:strVal val="#ppt_x-.2"/>
                                          </p:val>
                                        </p:tav>
                                        <p:tav tm="100000">
                                          <p:val>
                                            <p:strVal val="#ppt_x"/>
                                          </p:val>
                                        </p:tav>
                                      </p:tavLst>
                                    </p:anim>
                                    <p:anim calcmode="lin" valueType="num">
                                      <p:cBhvr>
                                        <p:cTn id="13" dur="5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14" dur="500"/>
                                        <p:tgtEl>
                                          <p:spTgt spid="25"/>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10" presetClass="entr" presetSubtype="0" fill="hold" nodeType="withEffect">
                                  <p:stCondLst>
                                    <p:cond delay="0"/>
                                  </p:stCondLst>
                                  <p:childTnLst>
                                    <p:set>
                                      <p:cBhvr>
                                        <p:cTn id="27" dur="1" fill="hold">
                                          <p:stCondLst>
                                            <p:cond delay="0"/>
                                          </p:stCondLst>
                                        </p:cTn>
                                        <p:tgtEl>
                                          <p:spTgt spid="5126"/>
                                        </p:tgtEl>
                                        <p:attrNameLst>
                                          <p:attrName>style.visibility</p:attrName>
                                        </p:attrNameLst>
                                      </p:cBhvr>
                                      <p:to>
                                        <p:strVal val="visible"/>
                                      </p:to>
                                    </p:set>
                                    <p:animEffect transition="in" filter="fade">
                                      <p:cBhvr>
                                        <p:cTn id="28" dur="500"/>
                                        <p:tgtEl>
                                          <p:spTgt spid="5126"/>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500"/>
                                        <p:tgtEl>
                                          <p:spTgt spid="6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500"/>
                                        <p:tgtEl>
                                          <p:spTgt spid="75"/>
                                        </p:tgtEl>
                                      </p:cBhvr>
                                    </p:animEffect>
                                  </p:childTnLst>
                                </p:cTn>
                              </p:par>
                              <p:par>
                                <p:cTn id="36" presetID="10" presetClass="entr" presetSubtype="0" fill="hold" nodeType="withEffect">
                                  <p:stCondLst>
                                    <p:cond delay="0"/>
                                  </p:stCondLst>
                                  <p:childTnLst>
                                    <p:set>
                                      <p:cBhvr>
                                        <p:cTn id="37" dur="1" fill="hold">
                                          <p:stCondLst>
                                            <p:cond delay="0"/>
                                          </p:stCondLst>
                                        </p:cTn>
                                        <p:tgtEl>
                                          <p:spTgt spid="5127"/>
                                        </p:tgtEl>
                                        <p:attrNameLst>
                                          <p:attrName>style.visibility</p:attrName>
                                        </p:attrNameLst>
                                      </p:cBhvr>
                                      <p:to>
                                        <p:strVal val="visible"/>
                                      </p:to>
                                    </p:set>
                                    <p:animEffect transition="in" filter="fade">
                                      <p:cBhvr>
                                        <p:cTn id="38" dur="500"/>
                                        <p:tgtEl>
                                          <p:spTgt spid="5127"/>
                                        </p:tgtEl>
                                      </p:cBhvr>
                                    </p:animEffec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500"/>
                                        <p:tgtEl>
                                          <p:spTgt spid="6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fade">
                                      <p:cBhvr>
                                        <p:cTn id="45" dur="500"/>
                                        <p:tgtEl>
                                          <p:spTgt spid="57"/>
                                        </p:tgtEl>
                                      </p:cBhvr>
                                    </p:animEffect>
                                  </p:childTnLst>
                                </p:cTn>
                              </p:par>
                              <p:par>
                                <p:cTn id="46" presetID="10" presetClass="entr" presetSubtype="0" fill="hold" nodeType="withEffect">
                                  <p:stCondLst>
                                    <p:cond delay="0"/>
                                  </p:stCondLst>
                                  <p:childTnLst>
                                    <p:set>
                                      <p:cBhvr>
                                        <p:cTn id="47" dur="1" fill="hold">
                                          <p:stCondLst>
                                            <p:cond delay="0"/>
                                          </p:stCondLst>
                                        </p:cTn>
                                        <p:tgtEl>
                                          <p:spTgt spid="5128"/>
                                        </p:tgtEl>
                                        <p:attrNameLst>
                                          <p:attrName>style.visibility</p:attrName>
                                        </p:attrNameLst>
                                      </p:cBhvr>
                                      <p:to>
                                        <p:strVal val="visible"/>
                                      </p:to>
                                    </p:set>
                                    <p:animEffect transition="in" filter="fade">
                                      <p:cBhvr>
                                        <p:cTn id="48" dur="500"/>
                                        <p:tgtEl>
                                          <p:spTgt spid="5128"/>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5130"/>
                                        </p:tgtEl>
                                        <p:attrNameLst>
                                          <p:attrName>style.visibility</p:attrName>
                                        </p:attrNameLst>
                                      </p:cBhvr>
                                      <p:to>
                                        <p:strVal val="visible"/>
                                      </p:to>
                                    </p:set>
                                    <p:animEffect transition="in" filter="fade">
                                      <p:cBhvr>
                                        <p:cTn id="52" dur="500"/>
                                        <p:tgtEl>
                                          <p:spTgt spid="5130"/>
                                        </p:tgtEl>
                                      </p:cBhvr>
                                    </p:animEffect>
                                  </p:childTnLst>
                                </p:cTn>
                              </p:par>
                              <p:par>
                                <p:cTn id="53" presetID="10"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childTnLst>
                          </p:cTn>
                        </p:par>
                        <p:par>
                          <p:cTn id="56" fill="hold">
                            <p:stCondLst>
                              <p:cond delay="3000"/>
                            </p:stCondLst>
                            <p:childTnLst>
                              <p:par>
                                <p:cTn id="57" presetID="10"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500"/>
                                        <p:tgtEl>
                                          <p:spTgt spid="53"/>
                                        </p:tgtEl>
                                      </p:cBhvr>
                                    </p:animEffect>
                                  </p:childTnLst>
                                </p:cTn>
                              </p:par>
                            </p:childTnLst>
                          </p:cTn>
                        </p:par>
                        <p:par>
                          <p:cTn id="60" fill="hold">
                            <p:stCondLst>
                              <p:cond delay="3500"/>
                            </p:stCondLst>
                            <p:childTnLst>
                              <p:par>
                                <p:cTn id="61" presetID="10" presetClass="entr" presetSubtype="0" fill="hold" grpId="0" nodeType="after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fade">
                                      <p:cBhvr>
                                        <p:cTn id="63" dur="500"/>
                                        <p:tgtEl>
                                          <p:spTgt spid="62"/>
                                        </p:tgtEl>
                                      </p:cBhvr>
                                    </p:animEffect>
                                  </p:childTnLst>
                                </p:cTn>
                              </p:par>
                            </p:childTnLst>
                          </p:cTn>
                        </p:par>
                        <p:par>
                          <p:cTn id="64" fill="hold">
                            <p:stCondLst>
                              <p:cond delay="4000"/>
                            </p:stCondLst>
                            <p:childTnLst>
                              <p:par>
                                <p:cTn id="65" presetID="10" presetClass="entr" presetSubtype="0" fill="hold" grpId="0"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500"/>
                                        <p:tgtEl>
                                          <p:spTgt spid="54"/>
                                        </p:tgtEl>
                                      </p:cBhvr>
                                    </p:animEffect>
                                  </p:childTnLst>
                                </p:cTn>
                              </p:par>
                            </p:childTnLst>
                          </p:cTn>
                        </p:par>
                        <p:par>
                          <p:cTn id="68" fill="hold">
                            <p:stCondLst>
                              <p:cond delay="4500"/>
                            </p:stCondLst>
                            <p:childTnLst>
                              <p:par>
                                <p:cTn id="69" presetID="10"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500"/>
                                        <p:tgtEl>
                                          <p:spTgt spid="68"/>
                                        </p:tgtEl>
                                      </p:cBhvr>
                                    </p:animEffect>
                                  </p:childTnLst>
                                </p:cTn>
                              </p:par>
                            </p:childTnLst>
                          </p:cTn>
                        </p:par>
                        <p:par>
                          <p:cTn id="72" fill="hold">
                            <p:stCondLst>
                              <p:cond delay="5000"/>
                            </p:stCondLst>
                            <p:childTnLst>
                              <p:par>
                                <p:cTn id="73" presetID="10" presetClass="entr" presetSubtype="0" fill="hold" grpId="0" nodeType="afterEffect">
                                  <p:stCondLst>
                                    <p:cond delay="0"/>
                                  </p:stCondLst>
                                  <p:childTnLst>
                                    <p:set>
                                      <p:cBhvr>
                                        <p:cTn id="74" dur="1" fill="hold">
                                          <p:stCondLst>
                                            <p:cond delay="0"/>
                                          </p:stCondLst>
                                        </p:cTn>
                                        <p:tgtEl>
                                          <p:spTgt spid="66"/>
                                        </p:tgtEl>
                                        <p:attrNameLst>
                                          <p:attrName>style.visibility</p:attrName>
                                        </p:attrNameLst>
                                      </p:cBhvr>
                                      <p:to>
                                        <p:strVal val="visible"/>
                                      </p:to>
                                    </p:set>
                                    <p:animEffect transition="in" filter="fade">
                                      <p:cBhvr>
                                        <p:cTn id="75" dur="500"/>
                                        <p:tgtEl>
                                          <p:spTgt spid="66"/>
                                        </p:tgtEl>
                                      </p:cBhvr>
                                    </p:animEffect>
                                  </p:childTnLst>
                                </p:cTn>
                              </p:par>
                            </p:childTnLst>
                          </p:cTn>
                        </p:par>
                        <p:par>
                          <p:cTn id="76" fill="hold">
                            <p:stCondLst>
                              <p:cond delay="5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62" grpId="0" animBg="1"/>
      <p:bldP spid="66" grpId="0" animBg="1"/>
      <p:bldP spid="68" grpId="0" animBg="1"/>
      <p:bldP spid="69" grpId="0" animBg="1"/>
      <p:bldP spid="25" grpId="0"/>
      <p:bldP spid="75" grpId="0" animBg="1"/>
      <p:bldP spid="57" grpId="0" animBg="1"/>
      <p:bldP spid="59" grpId="0" animBg="1"/>
      <p:bldP spid="60" grpId="0" animBg="1"/>
      <p:bldP spid="61" grpId="0" animBg="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098" name="Picture 2" descr="\\AGORA20-PC\Users\Public\Music\SEBRAE\Imagens\ramo de atuação2.png"/>
          <p:cNvPicPr>
            <a:picLocks noChangeAspect="1" noChangeArrowheads="1"/>
          </p:cNvPicPr>
          <p:nvPr/>
        </p:nvPicPr>
        <p:blipFill>
          <a:blip r:embed="rId3"/>
          <a:srcRect/>
          <a:stretch>
            <a:fillRect/>
          </a:stretch>
        </p:blipFill>
        <p:spPr bwMode="auto">
          <a:xfrm>
            <a:off x="1071538" y="1785926"/>
            <a:ext cx="7086592" cy="4579276"/>
          </a:xfrm>
          <a:prstGeom prst="rect">
            <a:avLst/>
          </a:prstGeom>
          <a:noFill/>
        </p:spPr>
      </p:pic>
      <p:sp>
        <p:nvSpPr>
          <p:cNvPr id="8" name="CaixaDeTexto 7"/>
          <p:cNvSpPr txBox="1"/>
          <p:nvPr/>
        </p:nvSpPr>
        <p:spPr>
          <a:xfrm>
            <a:off x="0" y="571480"/>
            <a:ext cx="4786314" cy="646331"/>
          </a:xfrm>
          <a:prstGeom prst="rect">
            <a:avLst/>
          </a:prstGeom>
          <a:noFill/>
        </p:spPr>
        <p:txBody>
          <a:bodyPr wrap="square" rtlCol="0">
            <a:spAutoFit/>
          </a:bodyPr>
          <a:lstStyle/>
          <a:p>
            <a:r>
              <a:rPr lang="pt-BR" sz="3600" dirty="0" smtClean="0">
                <a:ln w="18415" cmpd="sng">
                  <a:noFill/>
                  <a:prstDash val="solid"/>
                </a:ln>
                <a:solidFill>
                  <a:schemeClr val="bg1"/>
                </a:solidFill>
                <a:effectLst>
                  <a:outerShdw blurRad="63500" dir="3600000" algn="tl" rotWithShape="0">
                    <a:srgbClr val="000000">
                      <a:alpha val="70000"/>
                    </a:srgbClr>
                  </a:outerShdw>
                </a:effectLst>
                <a:latin typeface="Century Gothic" pitchFamily="34" charset="0"/>
              </a:rPr>
              <a:t>perfil das empresas</a:t>
            </a:r>
            <a:endParaRPr lang="pt-BR" sz="3600" dirty="0">
              <a:ln w="18415" cmpd="sng">
                <a:noFill/>
                <a:prstDash val="solid"/>
              </a:ln>
              <a:solidFill>
                <a:schemeClr val="bg1"/>
              </a:solidFill>
              <a:effectLst>
                <a:outerShdw blurRad="63500" dir="3600000" algn="tl" rotWithShape="0">
                  <a:srgbClr val="000000">
                    <a:alpha val="70000"/>
                  </a:srgbClr>
                </a:outerShdw>
              </a:effectLst>
              <a:latin typeface="Century Gothic" pitchFamily="34" charset="0"/>
            </a:endParaRPr>
          </a:p>
        </p:txBody>
      </p:sp>
      <p:pic>
        <p:nvPicPr>
          <p:cNvPr id="9" name="Picture 8"/>
          <p:cNvPicPr>
            <a:picLocks noChangeAspect="1" noChangeArrowheads="1"/>
          </p:cNvPicPr>
          <p:nvPr/>
        </p:nvPicPr>
        <p:blipFill>
          <a:blip r:embed="rId4"/>
          <a:srcRect/>
          <a:stretch>
            <a:fillRect/>
          </a:stretch>
        </p:blipFill>
        <p:spPr bwMode="auto">
          <a:xfrm>
            <a:off x="0" y="500042"/>
            <a:ext cx="1713600" cy="126936"/>
          </a:xfrm>
          <a:prstGeom prst="rect">
            <a:avLst/>
          </a:prstGeom>
          <a:noFill/>
          <a:ln w="9525">
            <a:noFill/>
            <a:miter lim="800000"/>
            <a:headEnd/>
            <a:tailEnd/>
          </a:ln>
          <a:effectLst/>
        </p:spPr>
      </p:pic>
      <p:sp>
        <p:nvSpPr>
          <p:cNvPr id="5" name="Espaço Reservado para Número de Slide 4"/>
          <p:cNvSpPr>
            <a:spLocks noGrp="1"/>
          </p:cNvSpPr>
          <p:nvPr>
            <p:ph type="sldNum" sz="quarter" idx="12"/>
          </p:nvPr>
        </p:nvSpPr>
        <p:spPr>
          <a:xfrm>
            <a:off x="7010400" y="6492875"/>
            <a:ext cx="2133600" cy="365125"/>
          </a:xfrm>
        </p:spPr>
        <p:txBody>
          <a:bodyPr/>
          <a:lstStyle/>
          <a:p>
            <a:fld id="{2ABAE2C7-9A7F-4F25-84E0-2250AB780154}" type="slidenum">
              <a:rPr lang="pt-BR" smtClean="0">
                <a:solidFill>
                  <a:schemeClr val="bg1"/>
                </a:solidFill>
              </a:rPr>
              <a:pPr/>
              <a:t>5</a:t>
            </a:fld>
            <a:endParaRPr lang="pt-BR" dirty="0">
              <a:solidFill>
                <a:schemeClr val="bg1"/>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par>
                          <p:cTn id="11" fill="hold">
                            <p:stCondLst>
                              <p:cond delay="500"/>
                            </p:stCondLst>
                            <p:childTnLst>
                              <p:par>
                                <p:cTn id="12" presetID="55" presetClass="entr" presetSubtype="0" fill="hold" nodeType="afterEffect">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cBhvr>
                                        <p:cTn id="14" dur="500" fill="hold"/>
                                        <p:tgtEl>
                                          <p:spTgt spid="4098"/>
                                        </p:tgtEl>
                                        <p:attrNameLst>
                                          <p:attrName>ppt_w</p:attrName>
                                        </p:attrNameLst>
                                      </p:cBhvr>
                                      <p:tavLst>
                                        <p:tav tm="0">
                                          <p:val>
                                            <p:strVal val="#ppt_w*0.70"/>
                                          </p:val>
                                        </p:tav>
                                        <p:tav tm="100000">
                                          <p:val>
                                            <p:strVal val="#ppt_w"/>
                                          </p:val>
                                        </p:tav>
                                      </p:tavLst>
                                    </p:anim>
                                    <p:anim calcmode="lin" valueType="num">
                                      <p:cBhvr>
                                        <p:cTn id="15" dur="500" fill="hold"/>
                                        <p:tgtEl>
                                          <p:spTgt spid="4098"/>
                                        </p:tgtEl>
                                        <p:attrNameLst>
                                          <p:attrName>ppt_h</p:attrName>
                                        </p:attrNameLst>
                                      </p:cBhvr>
                                      <p:tavLst>
                                        <p:tav tm="0">
                                          <p:val>
                                            <p:strVal val="#ppt_h"/>
                                          </p:val>
                                        </p:tav>
                                        <p:tav tm="100000">
                                          <p:val>
                                            <p:strVal val="#ppt_h"/>
                                          </p:val>
                                        </p:tav>
                                      </p:tavLst>
                                    </p:anim>
                                    <p:animEffect transition="in" filter="fade">
                                      <p:cBhvr>
                                        <p:cTn id="16"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6" name="CaixaDeTexto 25"/>
          <p:cNvSpPr txBox="1"/>
          <p:nvPr/>
        </p:nvSpPr>
        <p:spPr>
          <a:xfrm>
            <a:off x="0" y="571480"/>
            <a:ext cx="3429024" cy="646331"/>
          </a:xfrm>
          <a:prstGeom prst="rect">
            <a:avLst/>
          </a:prstGeom>
          <a:noFill/>
        </p:spPr>
        <p:txBody>
          <a:bodyPr wrap="square" rtlCol="0">
            <a:spAutoFit/>
          </a:bodyPr>
          <a:lstStyle/>
          <a:p>
            <a:r>
              <a:rPr lang="pt-BR" sz="3600" dirty="0" smtClean="0">
                <a:ln w="18415" cmpd="sng">
                  <a:noFill/>
                  <a:prstDash val="solid"/>
                </a:ln>
                <a:solidFill>
                  <a:schemeClr val="bg1"/>
                </a:solidFill>
                <a:effectLst>
                  <a:outerShdw blurRad="63500" dir="3600000" algn="tl" rotWithShape="0">
                    <a:srgbClr val="000000">
                      <a:alpha val="70000"/>
                    </a:srgbClr>
                  </a:outerShdw>
                </a:effectLst>
                <a:latin typeface="Century Gothic" pitchFamily="34" charset="0"/>
              </a:rPr>
              <a:t>sumário</a:t>
            </a:r>
            <a:endParaRPr lang="pt-BR" sz="3600" dirty="0">
              <a:ln w="18415" cmpd="sng">
                <a:noFill/>
                <a:prstDash val="solid"/>
              </a:ln>
              <a:solidFill>
                <a:schemeClr val="bg1"/>
              </a:solidFill>
              <a:effectLst>
                <a:outerShdw blurRad="63500" dir="3600000" algn="tl" rotWithShape="0">
                  <a:srgbClr val="000000">
                    <a:alpha val="70000"/>
                  </a:srgbClr>
                </a:outerShdw>
              </a:effectLst>
              <a:latin typeface="Century Gothic" pitchFamily="34" charset="0"/>
            </a:endParaRPr>
          </a:p>
        </p:txBody>
      </p:sp>
      <p:pic>
        <p:nvPicPr>
          <p:cNvPr id="31" name="Picture 8"/>
          <p:cNvPicPr>
            <a:picLocks noChangeAspect="1" noChangeArrowheads="1"/>
          </p:cNvPicPr>
          <p:nvPr/>
        </p:nvPicPr>
        <p:blipFill>
          <a:blip r:embed="rId3"/>
          <a:srcRect/>
          <a:stretch>
            <a:fillRect/>
          </a:stretch>
        </p:blipFill>
        <p:spPr bwMode="auto">
          <a:xfrm>
            <a:off x="0" y="500042"/>
            <a:ext cx="1713600" cy="126936"/>
          </a:xfrm>
          <a:prstGeom prst="rect">
            <a:avLst/>
          </a:prstGeom>
          <a:noFill/>
          <a:ln w="9525">
            <a:noFill/>
            <a:miter lim="800000"/>
            <a:headEnd/>
            <a:tailEnd/>
          </a:ln>
          <a:effectLst/>
        </p:spPr>
      </p:pic>
      <p:grpSp>
        <p:nvGrpSpPr>
          <p:cNvPr id="27" name="Grupo 26"/>
          <p:cNvGrpSpPr/>
          <p:nvPr/>
        </p:nvGrpSpPr>
        <p:grpSpPr>
          <a:xfrm>
            <a:off x="0" y="2439501"/>
            <a:ext cx="6286512" cy="1107996"/>
            <a:chOff x="0" y="2439501"/>
            <a:chExt cx="6286512" cy="1107996"/>
          </a:xfrm>
        </p:grpSpPr>
        <p:grpSp>
          <p:nvGrpSpPr>
            <p:cNvPr id="64" name="Grupo 63"/>
            <p:cNvGrpSpPr/>
            <p:nvPr/>
          </p:nvGrpSpPr>
          <p:grpSpPr>
            <a:xfrm>
              <a:off x="0" y="2439501"/>
              <a:ext cx="6286512" cy="1107996"/>
              <a:chOff x="0" y="1918169"/>
              <a:chExt cx="5878290" cy="1107996"/>
            </a:xfrm>
          </p:grpSpPr>
          <p:pic>
            <p:nvPicPr>
              <p:cNvPr id="25" name="Picture 2"/>
              <p:cNvPicPr>
                <a:picLocks noChangeAspect="1" noChangeArrowheads="1"/>
              </p:cNvPicPr>
              <p:nvPr/>
            </p:nvPicPr>
            <p:blipFill>
              <a:blip r:embed="rId4"/>
              <a:srcRect/>
              <a:stretch>
                <a:fillRect/>
              </a:stretch>
            </p:blipFill>
            <p:spPr bwMode="auto">
              <a:xfrm>
                <a:off x="0" y="2203921"/>
                <a:ext cx="5878290" cy="571504"/>
              </a:xfrm>
              <a:prstGeom prst="rect">
                <a:avLst/>
              </a:prstGeom>
              <a:noFill/>
              <a:ln w="9525">
                <a:noFill/>
                <a:miter lim="800000"/>
                <a:headEnd/>
                <a:tailEnd/>
              </a:ln>
              <a:effectLst/>
            </p:spPr>
          </p:pic>
          <p:sp>
            <p:nvSpPr>
              <p:cNvPr id="34" name="Retângulo 33"/>
              <p:cNvSpPr/>
              <p:nvPr/>
            </p:nvSpPr>
            <p:spPr>
              <a:xfrm>
                <a:off x="5143504" y="1918169"/>
                <a:ext cx="642942" cy="1107996"/>
              </a:xfrm>
              <a:prstGeom prst="rect">
                <a:avLst/>
              </a:prstGeom>
              <a:noFill/>
            </p:spPr>
            <p:txBody>
              <a:bodyPr wrap="square" lIns="91440" tIns="45720" rIns="91440" bIns="45720">
                <a:spAutoFit/>
              </a:bodyPr>
              <a:lstStyle/>
              <a:p>
                <a:pPr algn="ctr"/>
                <a:r>
                  <a:rPr lang="pt-BR" sz="6600" dirty="0" smtClean="0">
                    <a:ln w="18415" cmpd="sng">
                      <a:noFill/>
                      <a:prstDash val="solid"/>
                    </a:ln>
                    <a:solidFill>
                      <a:schemeClr val="tx1">
                        <a:alpha val="30000"/>
                      </a:schemeClr>
                    </a:solidFill>
                  </a:rPr>
                  <a:t>7</a:t>
                </a:r>
                <a:endParaRPr lang="pt-BR" sz="6600" b="0" cap="none" spc="0" dirty="0">
                  <a:ln w="18415" cmpd="sng">
                    <a:noFill/>
                    <a:prstDash val="solid"/>
                  </a:ln>
                  <a:solidFill>
                    <a:schemeClr val="tx1">
                      <a:alpha val="30000"/>
                    </a:schemeClr>
                  </a:solidFill>
                </a:endParaRPr>
              </a:p>
            </p:txBody>
          </p:sp>
        </p:grpSp>
        <p:sp>
          <p:nvSpPr>
            <p:cNvPr id="57" name="CaixaDeTexto 56"/>
            <p:cNvSpPr txBox="1"/>
            <p:nvPr/>
          </p:nvSpPr>
          <p:spPr>
            <a:xfrm>
              <a:off x="571472" y="2773166"/>
              <a:ext cx="3286148" cy="430887"/>
            </a:xfrm>
            <a:prstGeom prst="rect">
              <a:avLst/>
            </a:prstGeom>
            <a:noFill/>
          </p:spPr>
          <p:txBody>
            <a:bodyPr wrap="square" rtlCol="0">
              <a:spAutoFit/>
            </a:bodyPr>
            <a:lstStyle/>
            <a:p>
              <a:r>
                <a:rPr lang="pt-BR" sz="2200" dirty="0" smtClean="0">
                  <a:solidFill>
                    <a:schemeClr val="bg1"/>
                  </a:solidFill>
                </a:rPr>
                <a:t>Curso Na Medida</a:t>
              </a:r>
              <a:endParaRPr lang="pt-BR" sz="2200" dirty="0">
                <a:solidFill>
                  <a:schemeClr val="bg1"/>
                </a:solidFill>
              </a:endParaRPr>
            </a:p>
          </p:txBody>
        </p:sp>
      </p:grpSp>
      <p:grpSp>
        <p:nvGrpSpPr>
          <p:cNvPr id="28" name="Grupo 27"/>
          <p:cNvGrpSpPr/>
          <p:nvPr/>
        </p:nvGrpSpPr>
        <p:grpSpPr>
          <a:xfrm>
            <a:off x="-9543" y="3093076"/>
            <a:ext cx="5867428" cy="1107996"/>
            <a:chOff x="-9543" y="3093076"/>
            <a:chExt cx="5867428" cy="1107996"/>
          </a:xfrm>
        </p:grpSpPr>
        <p:grpSp>
          <p:nvGrpSpPr>
            <p:cNvPr id="65" name="Grupo 64"/>
            <p:cNvGrpSpPr/>
            <p:nvPr/>
          </p:nvGrpSpPr>
          <p:grpSpPr>
            <a:xfrm>
              <a:off x="-9543" y="3093076"/>
              <a:ext cx="5867428" cy="1107996"/>
              <a:chOff x="-9544" y="2571744"/>
              <a:chExt cx="6285423" cy="1107996"/>
            </a:xfrm>
          </p:grpSpPr>
          <p:pic>
            <p:nvPicPr>
              <p:cNvPr id="29" name="Picture 6"/>
              <p:cNvPicPr>
                <a:picLocks noChangeAspect="1" noChangeArrowheads="1"/>
              </p:cNvPicPr>
              <p:nvPr/>
            </p:nvPicPr>
            <p:blipFill>
              <a:blip r:embed="rId5"/>
              <a:srcRect/>
              <a:stretch>
                <a:fillRect/>
              </a:stretch>
            </p:blipFill>
            <p:spPr bwMode="auto">
              <a:xfrm>
                <a:off x="-9544" y="2846863"/>
                <a:ext cx="5889198" cy="571504"/>
              </a:xfrm>
              <a:prstGeom prst="rect">
                <a:avLst/>
              </a:prstGeom>
              <a:noFill/>
            </p:spPr>
          </p:pic>
          <p:sp>
            <p:nvSpPr>
              <p:cNvPr id="35" name="Retângulo 34"/>
              <p:cNvSpPr/>
              <p:nvPr/>
            </p:nvSpPr>
            <p:spPr>
              <a:xfrm>
                <a:off x="4275615" y="2571744"/>
                <a:ext cx="2000264" cy="1107996"/>
              </a:xfrm>
              <a:prstGeom prst="rect">
                <a:avLst/>
              </a:prstGeom>
              <a:noFill/>
            </p:spPr>
            <p:txBody>
              <a:bodyPr wrap="square" lIns="91440" tIns="45720" rIns="91440" bIns="45720">
                <a:spAutoFit/>
              </a:bodyPr>
              <a:lstStyle/>
              <a:p>
                <a:pPr algn="ctr"/>
                <a:r>
                  <a:rPr lang="pt-BR" sz="6600" dirty="0" smtClean="0">
                    <a:ln w="18415" cmpd="sng">
                      <a:noFill/>
                      <a:prstDash val="solid"/>
                    </a:ln>
                    <a:solidFill>
                      <a:schemeClr val="tx1">
                        <a:alpha val="30000"/>
                      </a:schemeClr>
                    </a:solidFill>
                  </a:rPr>
                  <a:t>12</a:t>
                </a:r>
              </a:p>
            </p:txBody>
          </p:sp>
        </p:grpSp>
        <p:sp>
          <p:nvSpPr>
            <p:cNvPr id="58" name="CaixaDeTexto 57"/>
            <p:cNvSpPr txBox="1"/>
            <p:nvPr/>
          </p:nvSpPr>
          <p:spPr>
            <a:xfrm>
              <a:off x="574465" y="3416108"/>
              <a:ext cx="3286148" cy="430887"/>
            </a:xfrm>
            <a:prstGeom prst="rect">
              <a:avLst/>
            </a:prstGeom>
            <a:noFill/>
          </p:spPr>
          <p:txBody>
            <a:bodyPr wrap="square" rtlCol="0">
              <a:spAutoFit/>
            </a:bodyPr>
            <a:lstStyle/>
            <a:p>
              <a:r>
                <a:rPr lang="pt-BR" sz="2200" dirty="0" smtClean="0">
                  <a:solidFill>
                    <a:schemeClr val="bg1"/>
                  </a:solidFill>
                </a:rPr>
                <a:t>Consultoria</a:t>
              </a:r>
              <a:endParaRPr lang="pt-BR" sz="2200" dirty="0">
                <a:solidFill>
                  <a:schemeClr val="bg1"/>
                </a:solidFill>
              </a:endParaRPr>
            </a:p>
          </p:txBody>
        </p:sp>
      </p:grpSp>
      <p:grpSp>
        <p:nvGrpSpPr>
          <p:cNvPr id="37" name="Grupo 36"/>
          <p:cNvGrpSpPr/>
          <p:nvPr/>
        </p:nvGrpSpPr>
        <p:grpSpPr>
          <a:xfrm>
            <a:off x="0" y="3736018"/>
            <a:ext cx="5143504" cy="1107996"/>
            <a:chOff x="0" y="3736018"/>
            <a:chExt cx="5143504" cy="1107996"/>
          </a:xfrm>
        </p:grpSpPr>
        <p:grpSp>
          <p:nvGrpSpPr>
            <p:cNvPr id="66" name="Grupo 65"/>
            <p:cNvGrpSpPr/>
            <p:nvPr/>
          </p:nvGrpSpPr>
          <p:grpSpPr>
            <a:xfrm>
              <a:off x="0" y="3736018"/>
              <a:ext cx="5143504" cy="1107996"/>
              <a:chOff x="0" y="3214686"/>
              <a:chExt cx="6286512" cy="1107996"/>
            </a:xfrm>
          </p:grpSpPr>
          <p:pic>
            <p:nvPicPr>
              <p:cNvPr id="30" name="Picture 7"/>
              <p:cNvPicPr>
                <a:picLocks noChangeAspect="1" noChangeArrowheads="1"/>
              </p:cNvPicPr>
              <p:nvPr/>
            </p:nvPicPr>
            <p:blipFill>
              <a:blip r:embed="rId6"/>
              <a:srcRect/>
              <a:stretch>
                <a:fillRect/>
              </a:stretch>
            </p:blipFill>
            <p:spPr bwMode="auto">
              <a:xfrm>
                <a:off x="0" y="3489805"/>
                <a:ext cx="5878290" cy="571504"/>
              </a:xfrm>
              <a:prstGeom prst="rect">
                <a:avLst/>
              </a:prstGeom>
              <a:noFill/>
              <a:ln w="9525">
                <a:noFill/>
                <a:miter lim="800000"/>
                <a:headEnd/>
                <a:tailEnd/>
              </a:ln>
              <a:effectLst/>
            </p:spPr>
          </p:pic>
          <p:sp>
            <p:nvSpPr>
              <p:cNvPr id="36" name="Retângulo 35"/>
              <p:cNvSpPr/>
              <p:nvPr/>
            </p:nvSpPr>
            <p:spPr>
              <a:xfrm>
                <a:off x="4286248" y="3214686"/>
                <a:ext cx="2000264" cy="1107996"/>
              </a:xfrm>
              <a:prstGeom prst="rect">
                <a:avLst/>
              </a:prstGeom>
              <a:noFill/>
            </p:spPr>
            <p:txBody>
              <a:bodyPr wrap="square" lIns="91440" tIns="45720" rIns="91440" bIns="45720">
                <a:spAutoFit/>
              </a:bodyPr>
              <a:lstStyle/>
              <a:p>
                <a:pPr algn="ctr"/>
                <a:r>
                  <a:rPr lang="pt-BR" sz="6600" dirty="0" smtClean="0">
                    <a:ln w="18415" cmpd="sng">
                      <a:noFill/>
                      <a:prstDash val="solid"/>
                    </a:ln>
                    <a:solidFill>
                      <a:schemeClr val="tx1">
                        <a:alpha val="30000"/>
                      </a:schemeClr>
                    </a:solidFill>
                  </a:rPr>
                  <a:t>15</a:t>
                </a:r>
              </a:p>
            </p:txBody>
          </p:sp>
        </p:grpSp>
        <p:sp>
          <p:nvSpPr>
            <p:cNvPr id="59" name="CaixaDeTexto 58"/>
            <p:cNvSpPr txBox="1"/>
            <p:nvPr/>
          </p:nvSpPr>
          <p:spPr>
            <a:xfrm>
              <a:off x="577458" y="4059050"/>
              <a:ext cx="3286148" cy="430887"/>
            </a:xfrm>
            <a:prstGeom prst="rect">
              <a:avLst/>
            </a:prstGeom>
            <a:noFill/>
          </p:spPr>
          <p:txBody>
            <a:bodyPr wrap="square" rtlCol="0">
              <a:spAutoFit/>
            </a:bodyPr>
            <a:lstStyle/>
            <a:p>
              <a:r>
                <a:rPr lang="pt-BR" sz="2200" dirty="0" smtClean="0">
                  <a:solidFill>
                    <a:schemeClr val="bg1"/>
                  </a:solidFill>
                </a:rPr>
                <a:t>Participação e Avaliação</a:t>
              </a:r>
              <a:endParaRPr lang="pt-BR" sz="2200" dirty="0">
                <a:solidFill>
                  <a:schemeClr val="bg1"/>
                </a:solidFill>
              </a:endParaRPr>
            </a:p>
          </p:txBody>
        </p:sp>
      </p:grpSp>
      <p:grpSp>
        <p:nvGrpSpPr>
          <p:cNvPr id="38" name="Grupo 37"/>
          <p:cNvGrpSpPr/>
          <p:nvPr/>
        </p:nvGrpSpPr>
        <p:grpSpPr>
          <a:xfrm>
            <a:off x="0" y="4389593"/>
            <a:ext cx="7500958" cy="1107996"/>
            <a:chOff x="0" y="4389593"/>
            <a:chExt cx="7500958" cy="1107996"/>
          </a:xfrm>
        </p:grpSpPr>
        <p:grpSp>
          <p:nvGrpSpPr>
            <p:cNvPr id="67" name="Grupo 66"/>
            <p:cNvGrpSpPr/>
            <p:nvPr/>
          </p:nvGrpSpPr>
          <p:grpSpPr>
            <a:xfrm>
              <a:off x="0" y="4389593"/>
              <a:ext cx="7500958" cy="1107996"/>
              <a:chOff x="0" y="3868261"/>
              <a:chExt cx="6297145" cy="1107996"/>
            </a:xfrm>
          </p:grpSpPr>
          <p:pic>
            <p:nvPicPr>
              <p:cNvPr id="32" name="Picture 9"/>
              <p:cNvPicPr>
                <a:picLocks noChangeAspect="1" noChangeArrowheads="1"/>
              </p:cNvPicPr>
              <p:nvPr/>
            </p:nvPicPr>
            <p:blipFill>
              <a:blip r:embed="rId7"/>
              <a:srcRect/>
              <a:stretch>
                <a:fillRect/>
              </a:stretch>
            </p:blipFill>
            <p:spPr bwMode="auto">
              <a:xfrm>
                <a:off x="0" y="4143380"/>
                <a:ext cx="5878290" cy="571504"/>
              </a:xfrm>
              <a:prstGeom prst="rect">
                <a:avLst/>
              </a:prstGeom>
              <a:noFill/>
              <a:ln w="9525">
                <a:noFill/>
                <a:miter lim="800000"/>
                <a:headEnd/>
                <a:tailEnd/>
              </a:ln>
              <a:effectLst/>
            </p:spPr>
          </p:pic>
          <p:sp>
            <p:nvSpPr>
              <p:cNvPr id="53" name="Retângulo 52"/>
              <p:cNvSpPr/>
              <p:nvPr/>
            </p:nvSpPr>
            <p:spPr>
              <a:xfrm>
                <a:off x="4296881" y="3868261"/>
                <a:ext cx="2000264" cy="1107996"/>
              </a:xfrm>
              <a:prstGeom prst="rect">
                <a:avLst/>
              </a:prstGeom>
              <a:noFill/>
            </p:spPr>
            <p:txBody>
              <a:bodyPr wrap="square" lIns="91440" tIns="45720" rIns="91440" bIns="45720">
                <a:spAutoFit/>
              </a:bodyPr>
              <a:lstStyle/>
              <a:p>
                <a:pPr algn="ctr"/>
                <a:r>
                  <a:rPr lang="pt-BR" sz="6600" dirty="0" smtClean="0">
                    <a:ln w="18415" cmpd="sng">
                      <a:noFill/>
                      <a:prstDash val="solid"/>
                    </a:ln>
                    <a:solidFill>
                      <a:schemeClr val="tx1">
                        <a:alpha val="30000"/>
                      </a:schemeClr>
                    </a:solidFill>
                  </a:rPr>
                  <a:t>21</a:t>
                </a:r>
              </a:p>
            </p:txBody>
          </p:sp>
        </p:grpSp>
        <p:sp>
          <p:nvSpPr>
            <p:cNvPr id="60" name="CaixaDeTexto 59"/>
            <p:cNvSpPr txBox="1"/>
            <p:nvPr/>
          </p:nvSpPr>
          <p:spPr>
            <a:xfrm>
              <a:off x="580451" y="4701992"/>
              <a:ext cx="3286148" cy="430887"/>
            </a:xfrm>
            <a:prstGeom prst="rect">
              <a:avLst/>
            </a:prstGeom>
            <a:noFill/>
          </p:spPr>
          <p:txBody>
            <a:bodyPr wrap="square" rtlCol="0">
              <a:spAutoFit/>
            </a:bodyPr>
            <a:lstStyle/>
            <a:p>
              <a:r>
                <a:rPr lang="pt-BR" sz="2200" dirty="0" smtClean="0">
                  <a:solidFill>
                    <a:schemeClr val="bg1"/>
                  </a:solidFill>
                </a:rPr>
                <a:t>Formatos Consultoria</a:t>
              </a:r>
              <a:endParaRPr lang="pt-BR" sz="2200" dirty="0">
                <a:solidFill>
                  <a:schemeClr val="bg1"/>
                </a:solidFill>
              </a:endParaRPr>
            </a:p>
          </p:txBody>
        </p:sp>
      </p:grpSp>
      <p:grpSp>
        <p:nvGrpSpPr>
          <p:cNvPr id="39" name="Grupo 38"/>
          <p:cNvGrpSpPr/>
          <p:nvPr/>
        </p:nvGrpSpPr>
        <p:grpSpPr>
          <a:xfrm>
            <a:off x="0" y="5035648"/>
            <a:ext cx="7143768" cy="1107996"/>
            <a:chOff x="0" y="5035648"/>
            <a:chExt cx="7143768" cy="1107996"/>
          </a:xfrm>
        </p:grpSpPr>
        <p:grpSp>
          <p:nvGrpSpPr>
            <p:cNvPr id="68" name="Grupo 67"/>
            <p:cNvGrpSpPr/>
            <p:nvPr/>
          </p:nvGrpSpPr>
          <p:grpSpPr>
            <a:xfrm>
              <a:off x="0" y="5035648"/>
              <a:ext cx="7143768" cy="1107996"/>
              <a:chOff x="0" y="4514316"/>
              <a:chExt cx="6297145" cy="1107996"/>
            </a:xfrm>
          </p:grpSpPr>
          <p:pic>
            <p:nvPicPr>
              <p:cNvPr id="33" name="Picture 8"/>
              <p:cNvPicPr>
                <a:picLocks noChangeAspect="1" noChangeArrowheads="1"/>
              </p:cNvPicPr>
              <p:nvPr/>
            </p:nvPicPr>
            <p:blipFill>
              <a:blip r:embed="rId3"/>
              <a:srcRect/>
              <a:stretch>
                <a:fillRect/>
              </a:stretch>
            </p:blipFill>
            <p:spPr bwMode="auto">
              <a:xfrm>
                <a:off x="0" y="4786322"/>
                <a:ext cx="5878291" cy="571504"/>
              </a:xfrm>
              <a:prstGeom prst="rect">
                <a:avLst/>
              </a:prstGeom>
              <a:noFill/>
              <a:ln w="9525">
                <a:noFill/>
                <a:miter lim="800000"/>
                <a:headEnd/>
                <a:tailEnd/>
              </a:ln>
              <a:effectLst/>
            </p:spPr>
          </p:pic>
          <p:sp>
            <p:nvSpPr>
              <p:cNvPr id="55" name="Retângulo 54"/>
              <p:cNvSpPr/>
              <p:nvPr/>
            </p:nvSpPr>
            <p:spPr>
              <a:xfrm>
                <a:off x="4296881" y="4514316"/>
                <a:ext cx="2000264" cy="1107996"/>
              </a:xfrm>
              <a:prstGeom prst="rect">
                <a:avLst/>
              </a:prstGeom>
              <a:noFill/>
            </p:spPr>
            <p:txBody>
              <a:bodyPr wrap="square" lIns="91440" tIns="45720" rIns="91440" bIns="45720">
                <a:spAutoFit/>
              </a:bodyPr>
              <a:lstStyle/>
              <a:p>
                <a:pPr algn="ctr"/>
                <a:r>
                  <a:rPr lang="pt-BR" sz="6600" dirty="0" smtClean="0">
                    <a:ln w="18415" cmpd="sng">
                      <a:noFill/>
                      <a:prstDash val="solid"/>
                    </a:ln>
                    <a:solidFill>
                      <a:schemeClr val="tx1">
                        <a:alpha val="30000"/>
                      </a:schemeClr>
                    </a:solidFill>
                  </a:rPr>
                  <a:t>23</a:t>
                </a:r>
              </a:p>
            </p:txBody>
          </p:sp>
        </p:grpSp>
        <p:sp>
          <p:nvSpPr>
            <p:cNvPr id="61" name="CaixaDeTexto 60"/>
            <p:cNvSpPr txBox="1"/>
            <p:nvPr/>
          </p:nvSpPr>
          <p:spPr>
            <a:xfrm>
              <a:off x="583444" y="5344934"/>
              <a:ext cx="3286148" cy="430887"/>
            </a:xfrm>
            <a:prstGeom prst="rect">
              <a:avLst/>
            </a:prstGeom>
            <a:noFill/>
          </p:spPr>
          <p:txBody>
            <a:bodyPr wrap="square" rtlCol="0">
              <a:spAutoFit/>
            </a:bodyPr>
            <a:lstStyle/>
            <a:p>
              <a:r>
                <a:rPr lang="pt-BR" sz="2200" dirty="0" smtClean="0">
                  <a:solidFill>
                    <a:schemeClr val="bg1"/>
                  </a:solidFill>
                </a:rPr>
                <a:t>Análise Geral</a:t>
              </a:r>
              <a:endParaRPr lang="pt-BR" sz="2200" dirty="0">
                <a:solidFill>
                  <a:schemeClr val="bg1"/>
                </a:solidFill>
              </a:endParaRPr>
            </a:p>
          </p:txBody>
        </p:sp>
      </p:grpSp>
      <p:sp>
        <p:nvSpPr>
          <p:cNvPr id="40" name="Espaço Reservado para Número de Slide 4"/>
          <p:cNvSpPr txBox="1">
            <a:spLocks/>
          </p:cNvSpPr>
          <p:nvPr/>
        </p:nvSpPr>
        <p:spPr>
          <a:xfrm>
            <a:off x="7010400" y="6492875"/>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BAE2C7-9A7F-4F25-84E0-2250AB780154}" type="slidenum">
              <a:rPr kumimoji="0" lang="pt-BR"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pt-BR" sz="12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0542877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2"/>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9" dur="500"/>
                                        <p:tgtEl>
                                          <p:spTgt spid="31"/>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ppt_x</p:attrName>
                                        </p:attrNameLst>
                                      </p:cBhvr>
                                      <p:tavLst>
                                        <p:tav tm="0">
                                          <p:val>
                                            <p:strVal val="#ppt_x-.2"/>
                                          </p:val>
                                        </p:tav>
                                        <p:tav tm="100000">
                                          <p:val>
                                            <p:strVal val="#ppt_x"/>
                                          </p:val>
                                        </p:tav>
                                      </p:tavLst>
                                    </p:anim>
                                    <p:anim calcmode="lin" valueType="num">
                                      <p:cBhvr>
                                        <p:cTn id="13" dur="5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14" dur="500"/>
                                        <p:tgtEl>
                                          <p:spTgt spid="26"/>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left)">
                                      <p:cBhvr>
                                        <p:cTn id="26" dur="500"/>
                                        <p:tgtEl>
                                          <p:spTgt spid="37"/>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left)">
                                      <p:cBhvr>
                                        <p:cTn id="30" dur="500"/>
                                        <p:tgtEl>
                                          <p:spTgt spid="3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left)">
                                      <p:cBhvr>
                                        <p:cTn id="3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 name="Retângulo 15"/>
          <p:cNvSpPr/>
          <p:nvPr/>
        </p:nvSpPr>
        <p:spPr>
          <a:xfrm>
            <a:off x="0" y="2636912"/>
            <a:ext cx="9144000" cy="157161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Espaço Reservado para Número de Slide 4"/>
          <p:cNvSpPr txBox="1">
            <a:spLocks/>
          </p:cNvSpPr>
          <p:nvPr/>
        </p:nvSpPr>
        <p:spPr>
          <a:xfrm>
            <a:off x="6803490" y="6477086"/>
            <a:ext cx="2311400" cy="365125"/>
          </a:xfrm>
          <a:prstGeom prst="rect">
            <a:avLst/>
          </a:prstGeom>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14A94C8-227F-40E5-9F84-83FD78255E00}" type="slidenum">
              <a:rPr kumimoji="0" lang="pt-BR"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7</a:t>
            </a:fld>
            <a:endParaRPr kumimoji="0" lang="pt-BR"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8" name="CaixaDeTexto 7"/>
          <p:cNvSpPr txBox="1"/>
          <p:nvPr/>
        </p:nvSpPr>
        <p:spPr>
          <a:xfrm>
            <a:off x="1619672" y="3071034"/>
            <a:ext cx="4714876" cy="646331"/>
          </a:xfrm>
          <a:prstGeom prst="rect">
            <a:avLst/>
          </a:prstGeom>
          <a:noFill/>
        </p:spPr>
        <p:txBody>
          <a:bodyPr wrap="square" rtlCol="0">
            <a:spAutoFit/>
          </a:bodyPr>
          <a:lstStyle/>
          <a:p>
            <a:r>
              <a:rPr lang="pt-BR" sz="3600" dirty="0" smtClean="0">
                <a:ln w="18415" cmpd="sng">
                  <a:noFill/>
                  <a:prstDash val="solid"/>
                </a:ln>
                <a:solidFill>
                  <a:schemeClr val="bg1"/>
                </a:solidFill>
                <a:effectLst>
                  <a:outerShdw blurRad="63500" dir="3600000" algn="tl" rotWithShape="0">
                    <a:srgbClr val="000000">
                      <a:alpha val="70000"/>
                    </a:srgbClr>
                  </a:outerShdw>
                </a:effectLst>
                <a:latin typeface="Century Gothic" pitchFamily="34" charset="0"/>
              </a:rPr>
              <a:t>curso na medida</a:t>
            </a:r>
            <a:endParaRPr lang="pt-BR" sz="3600" dirty="0">
              <a:ln w="18415" cmpd="sng">
                <a:noFill/>
                <a:prstDash val="solid"/>
              </a:ln>
              <a:solidFill>
                <a:schemeClr val="bg1"/>
              </a:solidFill>
              <a:effectLst>
                <a:outerShdw blurRad="63500" dir="3600000" algn="tl" rotWithShape="0">
                  <a:srgbClr val="000000">
                    <a:alpha val="70000"/>
                  </a:srgbClr>
                </a:outerShdw>
              </a:effectLst>
              <a:latin typeface="Century Gothic" pitchFamily="34" charset="0"/>
            </a:endParaRPr>
          </a:p>
        </p:txBody>
      </p:sp>
      <p:pic>
        <p:nvPicPr>
          <p:cNvPr id="13" name="Picture 2"/>
          <p:cNvPicPr>
            <a:picLocks noChangeAspect="1" noChangeArrowheads="1"/>
          </p:cNvPicPr>
          <p:nvPr/>
        </p:nvPicPr>
        <p:blipFill>
          <a:blip r:embed="rId3"/>
          <a:srcRect/>
          <a:stretch>
            <a:fillRect/>
          </a:stretch>
        </p:blipFill>
        <p:spPr bwMode="auto">
          <a:xfrm>
            <a:off x="1691680" y="2996952"/>
            <a:ext cx="1928795" cy="148165"/>
          </a:xfrm>
          <a:prstGeom prst="rect">
            <a:avLst/>
          </a:prstGeom>
          <a:noFill/>
          <a:ln w="9525">
            <a:noFill/>
            <a:miter lim="800000"/>
            <a:headEnd/>
            <a:tailEnd/>
          </a:ln>
          <a:effectLst/>
        </p:spPr>
      </p:pic>
      <p:pic>
        <p:nvPicPr>
          <p:cNvPr id="7" name="Imagem 6" descr="lapis.png"/>
          <p:cNvPicPr>
            <a:picLocks noChangeAspect="1"/>
          </p:cNvPicPr>
          <p:nvPr/>
        </p:nvPicPr>
        <p:blipFill>
          <a:blip r:embed="rId4"/>
          <a:stretch>
            <a:fillRect/>
          </a:stretch>
        </p:blipFill>
        <p:spPr>
          <a:xfrm>
            <a:off x="7136970" y="2636912"/>
            <a:ext cx="1634500" cy="1800019"/>
          </a:xfrm>
          <a:prstGeom prst="rect">
            <a:avLst/>
          </a:prstGeom>
        </p:spPr>
      </p:pic>
    </p:spTree>
    <p:extLst>
      <p:ext uri="{BB962C8B-B14F-4D97-AF65-F5344CB8AC3E}">
        <p14:creationId xmlns:p14="http://schemas.microsoft.com/office/powerpoint/2010/main" val="170542877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2"/>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500"/>
                                        <p:tgtEl>
                                          <p:spTgt spid="13"/>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ppt_x</p:attrName>
                                        </p:attrNameLst>
                                      </p:cBhvr>
                                      <p:tavLst>
                                        <p:tav tm="0">
                                          <p:val>
                                            <p:strVal val="#ppt_x-.2"/>
                                          </p:val>
                                        </p:tav>
                                        <p:tav tm="100000">
                                          <p:val>
                                            <p:strVal val="#ppt_x"/>
                                          </p:val>
                                        </p:tav>
                                      </p:tavLst>
                                    </p:anim>
                                    <p:anim calcmode="lin" valueType="num">
                                      <p:cBhvr>
                                        <p:cTn id="13"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3" name="Espaço Reservado para Número de Slide 4"/>
          <p:cNvSpPr txBox="1">
            <a:spLocks/>
          </p:cNvSpPr>
          <p:nvPr/>
        </p:nvSpPr>
        <p:spPr>
          <a:xfrm>
            <a:off x="6803490" y="6477086"/>
            <a:ext cx="2311400" cy="365125"/>
          </a:xfrm>
          <a:prstGeom prst="rect">
            <a:avLst/>
          </a:prstGeom>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14A94C8-227F-40E5-9F84-83FD78255E00}" type="slidenum">
              <a:rPr kumimoji="0" lang="pt-BR"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8</a:t>
            </a:fld>
            <a:endParaRPr kumimoji="0" lang="pt-BR"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2" name="CaixaDeTexto 21"/>
          <p:cNvSpPr txBox="1"/>
          <p:nvPr/>
        </p:nvSpPr>
        <p:spPr>
          <a:xfrm>
            <a:off x="714348" y="1514291"/>
            <a:ext cx="7715303" cy="1200329"/>
          </a:xfrm>
          <a:prstGeom prst="rect">
            <a:avLst/>
          </a:prstGeom>
          <a:noFill/>
        </p:spPr>
        <p:txBody>
          <a:bodyPr wrap="square" rtlCol="0">
            <a:spAutoFit/>
          </a:bodyPr>
          <a:lstStyle/>
          <a:p>
            <a:pPr algn="just"/>
            <a:r>
              <a:rPr lang="pt-BR" dirty="0" smtClean="0">
                <a:solidFill>
                  <a:schemeClr val="bg1"/>
                </a:solidFill>
              </a:rPr>
              <a:t>     Os entrevistados, quase que em sua totalidade, informaram que conseguiram aplicar, ainda que em partes, os conteúdos aprendidos em sala de aula, seja inserindo um novo processo à rotina da empresa ou adotando novas posturas de relacionamentos e apresentação dos seus produtos.  </a:t>
            </a:r>
          </a:p>
        </p:txBody>
      </p:sp>
      <p:sp>
        <p:nvSpPr>
          <p:cNvPr id="31" name="Retângulo 30"/>
          <p:cNvSpPr/>
          <p:nvPr/>
        </p:nvSpPr>
        <p:spPr>
          <a:xfrm rot="16200000">
            <a:off x="3057122" y="4229594"/>
            <a:ext cx="3282854" cy="830997"/>
          </a:xfrm>
          <a:prstGeom prst="rect">
            <a:avLst/>
          </a:prstGeom>
          <a:noFill/>
        </p:spPr>
        <p:txBody>
          <a:bodyPr wrap="square" lIns="91440" tIns="45720" rIns="91440" bIns="45720">
            <a:spAutoFit/>
          </a:bodyPr>
          <a:lstStyle/>
          <a:p>
            <a:pPr algn="ctr"/>
            <a:r>
              <a:rPr lang="pt-BR" sz="4800" dirty="0" smtClean="0">
                <a:ln w="18415" cmpd="sng">
                  <a:solidFill>
                    <a:schemeClr val="bg1"/>
                  </a:solidFill>
                  <a:prstDash val="solid"/>
                </a:ln>
                <a:solidFill>
                  <a:srgbClr val="FFFFFF"/>
                </a:solidFill>
                <a:effectLst>
                  <a:outerShdw blurRad="63500" dir="3600000" algn="tl" rotWithShape="0">
                    <a:srgbClr val="000000">
                      <a:alpha val="70000"/>
                    </a:srgbClr>
                  </a:outerShdw>
                </a:effectLst>
              </a:rPr>
              <a:t>dificuldades</a:t>
            </a:r>
            <a:endParaRPr lang="pt-BR" sz="4800" dirty="0">
              <a:ln w="18415" cmpd="sng">
                <a:solidFill>
                  <a:schemeClr val="bg1"/>
                </a:solidFill>
                <a:prstDash val="solid"/>
              </a:ln>
              <a:solidFill>
                <a:srgbClr val="FFFFFF"/>
              </a:solidFill>
              <a:effectLst>
                <a:outerShdw blurRad="63500" dir="3600000" algn="tl" rotWithShape="0">
                  <a:srgbClr val="000000">
                    <a:alpha val="70000"/>
                  </a:srgbClr>
                </a:outerShdw>
              </a:effectLst>
            </a:endParaRPr>
          </a:p>
        </p:txBody>
      </p:sp>
      <p:sp>
        <p:nvSpPr>
          <p:cNvPr id="28" name="CaixaDeTexto 27"/>
          <p:cNvSpPr txBox="1"/>
          <p:nvPr/>
        </p:nvSpPr>
        <p:spPr>
          <a:xfrm>
            <a:off x="4991102" y="3049502"/>
            <a:ext cx="3581426" cy="2308324"/>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0800000" scaled="1"/>
            <a:tileRect/>
          </a:gradFill>
        </p:spPr>
        <p:txBody>
          <a:bodyPr wrap="square" rtlCol="0">
            <a:spAutoFit/>
          </a:bodyPr>
          <a:lstStyle/>
          <a:p>
            <a:pPr algn="just"/>
            <a:r>
              <a:rPr lang="pt-BR" sz="1600" b="1" dirty="0" smtClean="0">
                <a:solidFill>
                  <a:schemeClr val="bg1"/>
                </a:solidFill>
              </a:rPr>
              <a:t>CLIENTE:</a:t>
            </a:r>
          </a:p>
          <a:p>
            <a:pPr algn="just">
              <a:buFont typeface="Arial" pitchFamily="34" charset="0"/>
              <a:buChar char="•"/>
            </a:pPr>
            <a:endParaRPr lang="pt-BR" sz="1600" dirty="0" smtClean="0">
              <a:solidFill>
                <a:schemeClr val="bg1"/>
              </a:solidFill>
            </a:endParaRPr>
          </a:p>
          <a:p>
            <a:pPr algn="just">
              <a:buFont typeface="Arial" pitchFamily="34" charset="0"/>
              <a:buChar char="•"/>
            </a:pPr>
            <a:r>
              <a:rPr lang="pt-BR" sz="1600" dirty="0" smtClean="0">
                <a:solidFill>
                  <a:schemeClr val="bg1"/>
                </a:solidFill>
              </a:rPr>
              <a:t> Falta de tempo;</a:t>
            </a:r>
          </a:p>
          <a:p>
            <a:pPr algn="just">
              <a:buFont typeface="Arial" pitchFamily="34" charset="0"/>
              <a:buChar char="•"/>
            </a:pPr>
            <a:r>
              <a:rPr lang="pt-BR" sz="1600" dirty="0" smtClean="0">
                <a:solidFill>
                  <a:schemeClr val="bg1"/>
                </a:solidFill>
              </a:rPr>
              <a:t>Aprovação do Sócio;</a:t>
            </a:r>
          </a:p>
          <a:p>
            <a:pPr algn="just">
              <a:buFont typeface="Arial" pitchFamily="34" charset="0"/>
              <a:buChar char="•"/>
            </a:pPr>
            <a:r>
              <a:rPr lang="pt-BR" sz="1600" dirty="0" smtClean="0">
                <a:solidFill>
                  <a:schemeClr val="bg1"/>
                </a:solidFill>
              </a:rPr>
              <a:t> Falta de estrutura e recursos na empresa;</a:t>
            </a:r>
          </a:p>
          <a:p>
            <a:pPr algn="just">
              <a:buFont typeface="Arial" pitchFamily="34" charset="0"/>
              <a:buChar char="•"/>
            </a:pPr>
            <a:r>
              <a:rPr lang="pt-BR" sz="1600" dirty="0" smtClean="0">
                <a:solidFill>
                  <a:schemeClr val="bg1"/>
                </a:solidFill>
              </a:rPr>
              <a:t> Reeducação empresarial;</a:t>
            </a:r>
          </a:p>
          <a:p>
            <a:pPr algn="just">
              <a:buFont typeface="Arial" pitchFamily="34" charset="0"/>
              <a:buChar char="•"/>
            </a:pPr>
            <a:r>
              <a:rPr lang="pt-BR" sz="1600" dirty="0" smtClean="0">
                <a:solidFill>
                  <a:schemeClr val="bg1"/>
                </a:solidFill>
              </a:rPr>
              <a:t> Falta de suporte para novas soluções;</a:t>
            </a:r>
          </a:p>
          <a:p>
            <a:pPr algn="just">
              <a:buFont typeface="Arial" pitchFamily="34" charset="0"/>
              <a:buChar char="•"/>
            </a:pPr>
            <a:r>
              <a:rPr lang="pt-BR" sz="1600" dirty="0" smtClean="0">
                <a:solidFill>
                  <a:schemeClr val="bg1"/>
                </a:solidFill>
              </a:rPr>
              <a:t> Organização financeira para investir;</a:t>
            </a:r>
          </a:p>
        </p:txBody>
      </p:sp>
      <p:sp>
        <p:nvSpPr>
          <p:cNvPr id="18" name="CaixaDeTexto 17"/>
          <p:cNvSpPr txBox="1"/>
          <p:nvPr/>
        </p:nvSpPr>
        <p:spPr>
          <a:xfrm>
            <a:off x="1819256" y="571480"/>
            <a:ext cx="4714876" cy="646331"/>
          </a:xfrm>
          <a:prstGeom prst="rect">
            <a:avLst/>
          </a:prstGeom>
          <a:noFill/>
        </p:spPr>
        <p:txBody>
          <a:bodyPr wrap="square" rtlCol="0">
            <a:spAutoFit/>
          </a:bodyPr>
          <a:lstStyle/>
          <a:p>
            <a:r>
              <a:rPr lang="pt-BR" sz="3600" dirty="0" smtClean="0">
                <a:ln w="18415" cmpd="sng">
                  <a:noFill/>
                  <a:prstDash val="solid"/>
                </a:ln>
                <a:solidFill>
                  <a:schemeClr val="bg1"/>
                </a:solidFill>
                <a:effectLst>
                  <a:outerShdw blurRad="63500" dir="3600000" algn="tl" rotWithShape="0">
                    <a:srgbClr val="000000">
                      <a:alpha val="70000"/>
                    </a:srgbClr>
                  </a:outerShdw>
                </a:effectLst>
                <a:latin typeface="Century Gothic" pitchFamily="34" charset="0"/>
              </a:rPr>
              <a:t>aplicabilidade</a:t>
            </a:r>
            <a:endParaRPr lang="pt-BR" sz="3600" dirty="0">
              <a:ln w="18415" cmpd="sng">
                <a:noFill/>
                <a:prstDash val="solid"/>
              </a:ln>
              <a:solidFill>
                <a:schemeClr val="bg1"/>
              </a:solidFill>
              <a:effectLst>
                <a:outerShdw blurRad="63500" dir="3600000" algn="tl" rotWithShape="0">
                  <a:srgbClr val="000000">
                    <a:alpha val="70000"/>
                  </a:srgbClr>
                </a:outerShdw>
              </a:effectLst>
              <a:latin typeface="Century Gothic" pitchFamily="34" charset="0"/>
            </a:endParaRPr>
          </a:p>
        </p:txBody>
      </p:sp>
      <p:sp>
        <p:nvSpPr>
          <p:cNvPr id="23" name="CaixaDeTexto 22"/>
          <p:cNvSpPr txBox="1"/>
          <p:nvPr/>
        </p:nvSpPr>
        <p:spPr>
          <a:xfrm>
            <a:off x="902404" y="3184002"/>
            <a:ext cx="2955216" cy="28931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0" scaled="1"/>
            <a:tileRect/>
          </a:gradFill>
        </p:spPr>
        <p:txBody>
          <a:bodyPr wrap="square" rtlCol="0">
            <a:spAutoFit/>
          </a:bodyPr>
          <a:lstStyle/>
          <a:p>
            <a:pPr algn="just">
              <a:buFont typeface="Arial" pitchFamily="34" charset="0"/>
              <a:buChar char="•"/>
            </a:pPr>
            <a:endParaRPr lang="pt-BR" sz="1600" dirty="0" smtClean="0">
              <a:solidFill>
                <a:schemeClr val="bg1"/>
              </a:solidFill>
            </a:endParaRPr>
          </a:p>
          <a:p>
            <a:pPr algn="just">
              <a:buFont typeface="Arial" pitchFamily="34" charset="0"/>
              <a:buChar char="•"/>
            </a:pPr>
            <a:r>
              <a:rPr lang="pt-BR" sz="1600" dirty="0" smtClean="0">
                <a:solidFill>
                  <a:schemeClr val="bg1"/>
                </a:solidFill>
              </a:rPr>
              <a:t> Organização; </a:t>
            </a:r>
          </a:p>
          <a:p>
            <a:pPr algn="just">
              <a:buFont typeface="Arial" pitchFamily="34" charset="0"/>
              <a:buChar char="•"/>
            </a:pPr>
            <a:r>
              <a:rPr lang="pt-BR" sz="1600" dirty="0" smtClean="0">
                <a:solidFill>
                  <a:schemeClr val="bg1"/>
                </a:solidFill>
              </a:rPr>
              <a:t> Controle Financeiro;</a:t>
            </a:r>
          </a:p>
          <a:p>
            <a:pPr algn="just">
              <a:buFont typeface="Arial" pitchFamily="34" charset="0"/>
              <a:buChar char="•"/>
            </a:pPr>
            <a:r>
              <a:rPr lang="pt-BR" sz="1600" dirty="0" smtClean="0">
                <a:solidFill>
                  <a:schemeClr val="bg1"/>
                </a:solidFill>
              </a:rPr>
              <a:t> Aumento Lucro;</a:t>
            </a:r>
          </a:p>
          <a:p>
            <a:pPr algn="just">
              <a:buFont typeface="Arial" pitchFamily="34" charset="0"/>
              <a:buChar char="•"/>
            </a:pPr>
            <a:r>
              <a:rPr lang="pt-BR" sz="1600" dirty="0" smtClean="0">
                <a:solidFill>
                  <a:schemeClr val="bg1"/>
                </a:solidFill>
              </a:rPr>
              <a:t> Rotinas administrativas;</a:t>
            </a:r>
          </a:p>
          <a:p>
            <a:pPr algn="just">
              <a:buFont typeface="Arial" pitchFamily="34" charset="0"/>
              <a:buChar char="•"/>
            </a:pPr>
            <a:r>
              <a:rPr lang="pt-BR" sz="1600" dirty="0" smtClean="0">
                <a:solidFill>
                  <a:schemeClr val="bg1"/>
                </a:solidFill>
              </a:rPr>
              <a:t> Gestão de Pessoas;</a:t>
            </a:r>
          </a:p>
          <a:p>
            <a:pPr algn="just">
              <a:buFont typeface="Arial" pitchFamily="34" charset="0"/>
              <a:buChar char="•"/>
            </a:pPr>
            <a:r>
              <a:rPr lang="pt-BR" sz="1600" dirty="0" smtClean="0">
                <a:solidFill>
                  <a:schemeClr val="bg1"/>
                </a:solidFill>
              </a:rPr>
              <a:t> Atendimento ao cliente;</a:t>
            </a:r>
          </a:p>
          <a:p>
            <a:pPr algn="just">
              <a:buFont typeface="Arial" pitchFamily="34" charset="0"/>
              <a:buChar char="•"/>
            </a:pPr>
            <a:r>
              <a:rPr lang="pt-BR" sz="1600" dirty="0" smtClean="0">
                <a:solidFill>
                  <a:schemeClr val="bg1"/>
                </a:solidFill>
              </a:rPr>
              <a:t> Captação de novos clientes;</a:t>
            </a:r>
          </a:p>
          <a:p>
            <a:pPr algn="just">
              <a:buFont typeface="Arial" pitchFamily="34" charset="0"/>
              <a:buChar char="•"/>
            </a:pPr>
            <a:r>
              <a:rPr lang="pt-BR" sz="1600" dirty="0" smtClean="0">
                <a:solidFill>
                  <a:schemeClr val="bg1"/>
                </a:solidFill>
              </a:rPr>
              <a:t> Mídias sociais digitais;</a:t>
            </a:r>
          </a:p>
          <a:p>
            <a:pPr algn="just">
              <a:buFont typeface="Arial" pitchFamily="34" charset="0"/>
              <a:buChar char="•"/>
            </a:pPr>
            <a:r>
              <a:rPr lang="pt-BR" sz="1600" dirty="0" smtClean="0">
                <a:solidFill>
                  <a:schemeClr val="bg1"/>
                </a:solidFill>
              </a:rPr>
              <a:t> Automatização e modernização da empresa;</a:t>
            </a:r>
          </a:p>
        </p:txBody>
      </p:sp>
      <p:sp>
        <p:nvSpPr>
          <p:cNvPr id="32" name="Retângulo 31"/>
          <p:cNvSpPr/>
          <p:nvPr/>
        </p:nvSpPr>
        <p:spPr>
          <a:xfrm rot="16200000">
            <a:off x="-1011646" y="4154863"/>
            <a:ext cx="3282854" cy="830997"/>
          </a:xfrm>
          <a:prstGeom prst="rect">
            <a:avLst/>
          </a:prstGeom>
          <a:noFill/>
        </p:spPr>
        <p:txBody>
          <a:bodyPr wrap="square" lIns="91440" tIns="45720" rIns="91440" bIns="45720">
            <a:spAutoFit/>
          </a:bodyPr>
          <a:lstStyle/>
          <a:p>
            <a:pPr algn="ctr"/>
            <a:r>
              <a:rPr lang="pt-BR" sz="4800" dirty="0" smtClean="0">
                <a:ln w="18415" cmpd="sng">
                  <a:solidFill>
                    <a:schemeClr val="bg1"/>
                  </a:solidFill>
                  <a:prstDash val="solid"/>
                </a:ln>
                <a:solidFill>
                  <a:srgbClr val="FFFFFF"/>
                </a:solidFill>
                <a:effectLst>
                  <a:outerShdw blurRad="63500" dir="3600000" algn="tl" rotWithShape="0">
                    <a:srgbClr val="000000">
                      <a:alpha val="70000"/>
                    </a:srgbClr>
                  </a:outerShdw>
                </a:effectLst>
              </a:rPr>
              <a:t>benefícios</a:t>
            </a:r>
            <a:endParaRPr lang="pt-BR" sz="4800" dirty="0">
              <a:ln w="18415" cmpd="sng">
                <a:solidFill>
                  <a:schemeClr val="bg1"/>
                </a:solidFill>
                <a:prstDash val="solid"/>
              </a:ln>
              <a:solidFill>
                <a:srgbClr val="FFFFFF"/>
              </a:solidFill>
              <a:effectLst>
                <a:outerShdw blurRad="63500" dir="3600000" algn="tl" rotWithShape="0">
                  <a:srgbClr val="000000">
                    <a:alpha val="70000"/>
                  </a:srgbClr>
                </a:outerShdw>
              </a:effectLst>
            </a:endParaRPr>
          </a:p>
        </p:txBody>
      </p:sp>
      <p:pic>
        <p:nvPicPr>
          <p:cNvPr id="35" name="Picture 2"/>
          <p:cNvPicPr>
            <a:picLocks noChangeAspect="1" noChangeArrowheads="1"/>
          </p:cNvPicPr>
          <p:nvPr/>
        </p:nvPicPr>
        <p:blipFill>
          <a:blip r:embed="rId4"/>
          <a:srcRect/>
          <a:stretch>
            <a:fillRect/>
          </a:stretch>
        </p:blipFill>
        <p:spPr bwMode="auto">
          <a:xfrm>
            <a:off x="1928794" y="500042"/>
            <a:ext cx="1928795" cy="148165"/>
          </a:xfrm>
          <a:prstGeom prst="rect">
            <a:avLst/>
          </a:prstGeom>
          <a:noFill/>
          <a:ln w="9525">
            <a:noFill/>
            <a:miter lim="800000"/>
            <a:headEnd/>
            <a:tailEnd/>
          </a:ln>
          <a:effectLst/>
        </p:spPr>
      </p:pic>
      <p:pic>
        <p:nvPicPr>
          <p:cNvPr id="15" name="Imagem 14" descr="lapis.png"/>
          <p:cNvPicPr>
            <a:picLocks noChangeAspect="1"/>
          </p:cNvPicPr>
          <p:nvPr/>
        </p:nvPicPr>
        <p:blipFill>
          <a:blip r:embed="rId5"/>
          <a:stretch>
            <a:fillRect/>
          </a:stretch>
        </p:blipFill>
        <p:spPr>
          <a:xfrm>
            <a:off x="8041968" y="13648"/>
            <a:ext cx="1102751" cy="1214422"/>
          </a:xfrm>
          <a:prstGeom prst="rect">
            <a:avLst/>
          </a:prstGeom>
        </p:spPr>
      </p:pic>
      <p:sp>
        <p:nvSpPr>
          <p:cNvPr id="27" name="CaixaDeTexto 26"/>
          <p:cNvSpPr txBox="1"/>
          <p:nvPr/>
        </p:nvSpPr>
        <p:spPr>
          <a:xfrm>
            <a:off x="4986980" y="5442912"/>
            <a:ext cx="3585548" cy="1015663"/>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0" scaled="1"/>
            <a:tileRect/>
          </a:gradFill>
        </p:spPr>
        <p:txBody>
          <a:bodyPr wrap="square" rtlCol="0">
            <a:spAutoFit/>
          </a:bodyPr>
          <a:lstStyle/>
          <a:p>
            <a:pPr algn="just"/>
            <a:r>
              <a:rPr lang="pt-BR" sz="1500" b="1" dirty="0" smtClean="0">
                <a:solidFill>
                  <a:schemeClr val="bg1"/>
                </a:solidFill>
              </a:rPr>
              <a:t>SEBRAE:</a:t>
            </a:r>
          </a:p>
          <a:p>
            <a:pPr algn="just"/>
            <a:endParaRPr lang="pt-BR" sz="1500" dirty="0" smtClean="0">
              <a:solidFill>
                <a:schemeClr val="bg1"/>
              </a:solidFill>
            </a:endParaRPr>
          </a:p>
          <a:p>
            <a:pPr algn="just">
              <a:buFont typeface="Arial" pitchFamily="34" charset="0"/>
              <a:buChar char="•"/>
            </a:pPr>
            <a:r>
              <a:rPr lang="pt-BR" sz="1500" dirty="0" smtClean="0">
                <a:solidFill>
                  <a:schemeClr val="bg1"/>
                </a:solidFill>
              </a:rPr>
              <a:t>  Curta duração do curso;</a:t>
            </a:r>
          </a:p>
          <a:p>
            <a:pPr algn="just">
              <a:buFont typeface="Arial" pitchFamily="34" charset="0"/>
              <a:buChar char="•"/>
            </a:pPr>
            <a:r>
              <a:rPr lang="pt-BR" sz="1500" dirty="0" smtClean="0">
                <a:solidFill>
                  <a:schemeClr val="bg1"/>
                </a:solidFill>
              </a:rPr>
              <a:t>Falta de suporte por parte do SEBRAE;</a:t>
            </a:r>
          </a:p>
        </p:txBody>
      </p:sp>
    </p:spTree>
    <p:extLst>
      <p:ext uri="{BB962C8B-B14F-4D97-AF65-F5344CB8AC3E}">
        <p14:creationId xmlns:p14="http://schemas.microsoft.com/office/powerpoint/2010/main" val="309759411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2"/>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9" dur="500"/>
                                        <p:tgtEl>
                                          <p:spTgt spid="35"/>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ppt_x</p:attrName>
                                        </p:attrNameLst>
                                      </p:cBhvr>
                                      <p:tavLst>
                                        <p:tav tm="0">
                                          <p:val>
                                            <p:strVal val="#ppt_x-.2"/>
                                          </p:val>
                                        </p:tav>
                                        <p:tav tm="100000">
                                          <p:val>
                                            <p:strVal val="#ppt_x"/>
                                          </p:val>
                                        </p:tav>
                                      </p:tavLst>
                                    </p:anim>
                                    <p:anim calcmode="lin" valueType="num">
                                      <p:cBhvr>
                                        <p:cTn id="13" dur="5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4" dur="500"/>
                                        <p:tgtEl>
                                          <p:spTgt spid="18"/>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par>
                          <p:cTn id="19" fill="hold">
                            <p:stCondLst>
                              <p:cond delay="1000"/>
                            </p:stCondLst>
                            <p:childTnLst>
                              <p:par>
                                <p:cTn id="20" presetID="22" presetClass="entr" presetSubtype="4" fill="hold" grpId="2"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down)">
                                      <p:cBhvr>
                                        <p:cTn id="30" dur="500"/>
                                        <p:tgtEl>
                                          <p:spTgt spid="31"/>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1" grpId="0"/>
      <p:bldP spid="28" grpId="0" animBg="1"/>
      <p:bldP spid="18" grpId="0"/>
      <p:bldP spid="23" grpId="0" animBg="1"/>
      <p:bldP spid="32" grpId="2"/>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3000" b="-3000"/>
          </a:stretch>
        </a:blipFill>
        <a:effectLst/>
      </p:bgPr>
    </p:bg>
    <p:spTree>
      <p:nvGrpSpPr>
        <p:cNvPr id="1" name=""/>
        <p:cNvGrpSpPr/>
        <p:nvPr/>
      </p:nvGrpSpPr>
      <p:grpSpPr>
        <a:xfrm>
          <a:off x="0" y="0"/>
          <a:ext cx="0" cy="0"/>
          <a:chOff x="0" y="0"/>
          <a:chExt cx="0" cy="0"/>
        </a:xfrm>
      </p:grpSpPr>
      <p:sp>
        <p:nvSpPr>
          <p:cNvPr id="13" name="Espaço Reservado para Número de Slide 4"/>
          <p:cNvSpPr txBox="1">
            <a:spLocks/>
          </p:cNvSpPr>
          <p:nvPr/>
        </p:nvSpPr>
        <p:spPr>
          <a:xfrm>
            <a:off x="6803490" y="6477086"/>
            <a:ext cx="2311400" cy="365125"/>
          </a:xfrm>
          <a:prstGeom prst="rect">
            <a:avLst/>
          </a:prstGeom>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14A94C8-227F-40E5-9F84-83FD78255E00}" type="slidenum">
              <a:rPr kumimoji="0" lang="pt-BR"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9</a:t>
            </a:fld>
            <a:endParaRPr kumimoji="0" lang="pt-BR"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30" name="Texto explicativo retangular 29"/>
          <p:cNvSpPr/>
          <p:nvPr/>
        </p:nvSpPr>
        <p:spPr>
          <a:xfrm>
            <a:off x="6215074" y="5678036"/>
            <a:ext cx="2428892" cy="847891"/>
          </a:xfrm>
          <a:prstGeom prst="wedgeRectCallout">
            <a:avLst>
              <a:gd name="adj1" fmla="val -58918"/>
              <a:gd name="adj2" fmla="val 18490"/>
            </a:avLst>
          </a:prstGeom>
          <a:solidFill>
            <a:srgbClr val="66CCFF"/>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pt-BR" sz="1600" b="1" i="1" dirty="0" smtClean="0">
                <a:solidFill>
                  <a:schemeClr val="tx1">
                    <a:lumMod val="85000"/>
                    <a:lumOff val="15000"/>
                  </a:schemeClr>
                </a:solidFill>
                <a:latin typeface="Calibri" pitchFamily="34" charset="0"/>
                <a:cs typeface="Calibri" pitchFamily="34" charset="0"/>
              </a:rPr>
              <a:t>“Adquiri um olhar mais técnico na área administrativa.”</a:t>
            </a:r>
          </a:p>
        </p:txBody>
      </p:sp>
      <p:pic>
        <p:nvPicPr>
          <p:cNvPr id="46" name="Imagem 45" descr="Icon7.png"/>
          <p:cNvPicPr>
            <a:picLocks noChangeAspect="1"/>
          </p:cNvPicPr>
          <p:nvPr/>
        </p:nvPicPr>
        <p:blipFill>
          <a:blip r:embed="rId7" cstate="print"/>
          <a:stretch>
            <a:fillRect/>
          </a:stretch>
        </p:blipFill>
        <p:spPr>
          <a:xfrm>
            <a:off x="6786578" y="2786058"/>
            <a:ext cx="660364" cy="921919"/>
          </a:xfrm>
          <a:prstGeom prst="rect">
            <a:avLst/>
          </a:prstGeom>
        </p:spPr>
      </p:pic>
      <p:sp>
        <p:nvSpPr>
          <p:cNvPr id="24" name="Texto explicativo retangular 23"/>
          <p:cNvSpPr/>
          <p:nvPr/>
        </p:nvSpPr>
        <p:spPr>
          <a:xfrm>
            <a:off x="1785918" y="3993729"/>
            <a:ext cx="3389308" cy="1364097"/>
          </a:xfrm>
          <a:prstGeom prst="wedgeRectCallout">
            <a:avLst>
              <a:gd name="adj1" fmla="val -55968"/>
              <a:gd name="adj2" fmla="val 15369"/>
            </a:avLst>
          </a:prstGeom>
          <a:solidFill>
            <a:srgbClr val="F8875A"/>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pt-BR" sz="1600" b="1" i="1" dirty="0" smtClean="0">
                <a:solidFill>
                  <a:schemeClr val="tx1">
                    <a:lumMod val="85000"/>
                    <a:lumOff val="15000"/>
                  </a:schemeClr>
                </a:solidFill>
                <a:latin typeface="Calibri" pitchFamily="34" charset="0"/>
                <a:cs typeface="Calibri" pitchFamily="34" charset="0"/>
              </a:rPr>
              <a:t>“A comunicação com os funcionários. Eles participaram do curso de Gestão Financeira também e isso mudou o olhar deles sobre como funciona o sistema financeiro da empresa.”</a:t>
            </a:r>
          </a:p>
        </p:txBody>
      </p:sp>
      <p:sp>
        <p:nvSpPr>
          <p:cNvPr id="26" name="Texto explicativo retangular 25"/>
          <p:cNvSpPr/>
          <p:nvPr/>
        </p:nvSpPr>
        <p:spPr>
          <a:xfrm>
            <a:off x="2325700" y="1714488"/>
            <a:ext cx="2389176" cy="928694"/>
          </a:xfrm>
          <a:prstGeom prst="wedgeRectCallout">
            <a:avLst>
              <a:gd name="adj1" fmla="val -58216"/>
              <a:gd name="adj2" fmla="val -32526"/>
            </a:avLst>
          </a:prstGeom>
          <a:solidFill>
            <a:srgbClr val="3EA090"/>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pt-BR" sz="1600" b="1" i="1" dirty="0" smtClean="0">
                <a:solidFill>
                  <a:schemeClr val="tx1">
                    <a:lumMod val="85000"/>
                    <a:lumOff val="15000"/>
                  </a:schemeClr>
                </a:solidFill>
                <a:latin typeface="Calibri" pitchFamily="34" charset="0"/>
                <a:cs typeface="Calibri" pitchFamily="34" charset="0"/>
              </a:rPr>
              <a:t>“Toda a parte de organização, em termos de tabelas, de planilhas.”</a:t>
            </a:r>
          </a:p>
        </p:txBody>
      </p:sp>
      <p:sp>
        <p:nvSpPr>
          <p:cNvPr id="27" name="Texto explicativo retangular 26"/>
          <p:cNvSpPr/>
          <p:nvPr/>
        </p:nvSpPr>
        <p:spPr>
          <a:xfrm flipH="1">
            <a:off x="4500562" y="3071810"/>
            <a:ext cx="2078694" cy="571504"/>
          </a:xfrm>
          <a:prstGeom prst="wedgeRectCallout">
            <a:avLst>
              <a:gd name="adj1" fmla="val -61242"/>
              <a:gd name="adj2" fmla="val -26802"/>
            </a:avLst>
          </a:prstGeom>
          <a:solidFill>
            <a:srgbClr val="9F8AB8"/>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pt-BR" sz="1600" b="1" i="1" dirty="0" smtClean="0">
                <a:solidFill>
                  <a:schemeClr val="tx1">
                    <a:lumMod val="85000"/>
                    <a:lumOff val="15000"/>
                  </a:schemeClr>
                </a:solidFill>
                <a:latin typeface="Calibri" pitchFamily="34" charset="0"/>
                <a:cs typeface="Calibri" pitchFamily="34" charset="0"/>
              </a:rPr>
              <a:t>“O novo formato de fazer recrutamento.”</a:t>
            </a:r>
          </a:p>
        </p:txBody>
      </p:sp>
      <p:pic>
        <p:nvPicPr>
          <p:cNvPr id="31" name="Imagem 30" descr="Icon12.png"/>
          <p:cNvPicPr>
            <a:picLocks noChangeAspect="1"/>
          </p:cNvPicPr>
          <p:nvPr/>
        </p:nvPicPr>
        <p:blipFill>
          <a:blip r:embed="rId8" cstate="print"/>
          <a:stretch>
            <a:fillRect/>
          </a:stretch>
        </p:blipFill>
        <p:spPr>
          <a:xfrm>
            <a:off x="857224" y="4071942"/>
            <a:ext cx="859767" cy="1110964"/>
          </a:xfrm>
          <a:prstGeom prst="rect">
            <a:avLst/>
          </a:prstGeom>
        </p:spPr>
      </p:pic>
      <p:pic>
        <p:nvPicPr>
          <p:cNvPr id="32" name="Imagem 31" descr="Icon11.png"/>
          <p:cNvPicPr>
            <a:picLocks noChangeAspect="1"/>
          </p:cNvPicPr>
          <p:nvPr/>
        </p:nvPicPr>
        <p:blipFill>
          <a:blip r:embed="rId9" cstate="print"/>
          <a:stretch>
            <a:fillRect/>
          </a:stretch>
        </p:blipFill>
        <p:spPr>
          <a:xfrm>
            <a:off x="1428728" y="1214422"/>
            <a:ext cx="763950" cy="1110965"/>
          </a:xfrm>
          <a:prstGeom prst="rect">
            <a:avLst/>
          </a:prstGeom>
        </p:spPr>
      </p:pic>
      <p:sp>
        <p:nvSpPr>
          <p:cNvPr id="19" name="CaixaDeTexto 18"/>
          <p:cNvSpPr txBox="1"/>
          <p:nvPr/>
        </p:nvSpPr>
        <p:spPr>
          <a:xfrm>
            <a:off x="1819256" y="571480"/>
            <a:ext cx="4714876" cy="646331"/>
          </a:xfrm>
          <a:prstGeom prst="rect">
            <a:avLst/>
          </a:prstGeom>
          <a:noFill/>
        </p:spPr>
        <p:txBody>
          <a:bodyPr wrap="square" rtlCol="0">
            <a:spAutoFit/>
          </a:bodyPr>
          <a:lstStyle/>
          <a:p>
            <a:r>
              <a:rPr lang="pt-BR" sz="3600" dirty="0" smtClean="0">
                <a:ln w="18415" cmpd="sng">
                  <a:noFill/>
                  <a:prstDash val="solid"/>
                </a:ln>
                <a:solidFill>
                  <a:schemeClr val="bg1"/>
                </a:solidFill>
                <a:effectLst>
                  <a:outerShdw blurRad="63500" dir="3600000" algn="tl" rotWithShape="0">
                    <a:srgbClr val="000000">
                      <a:alpha val="70000"/>
                    </a:srgbClr>
                  </a:outerShdw>
                </a:effectLst>
                <a:latin typeface="Century Gothic" pitchFamily="34" charset="0"/>
              </a:rPr>
              <a:t>mudanças</a:t>
            </a:r>
            <a:endParaRPr lang="pt-BR" sz="3600" dirty="0">
              <a:ln w="18415" cmpd="sng">
                <a:noFill/>
                <a:prstDash val="solid"/>
              </a:ln>
              <a:solidFill>
                <a:schemeClr val="bg1"/>
              </a:solidFill>
              <a:effectLst>
                <a:outerShdw blurRad="63500" dir="3600000" algn="tl" rotWithShape="0">
                  <a:srgbClr val="000000">
                    <a:alpha val="70000"/>
                  </a:srgbClr>
                </a:outerShdw>
              </a:effectLst>
              <a:latin typeface="Century Gothic" pitchFamily="34" charset="0"/>
            </a:endParaRPr>
          </a:p>
        </p:txBody>
      </p:sp>
      <p:pic>
        <p:nvPicPr>
          <p:cNvPr id="20" name="Picture 2"/>
          <p:cNvPicPr>
            <a:picLocks noChangeAspect="1" noChangeArrowheads="1"/>
          </p:cNvPicPr>
          <p:nvPr/>
        </p:nvPicPr>
        <p:blipFill>
          <a:blip r:embed="rId10"/>
          <a:srcRect/>
          <a:stretch>
            <a:fillRect/>
          </a:stretch>
        </p:blipFill>
        <p:spPr bwMode="auto">
          <a:xfrm>
            <a:off x="1928794" y="500042"/>
            <a:ext cx="1928795" cy="148165"/>
          </a:xfrm>
          <a:prstGeom prst="rect">
            <a:avLst/>
          </a:prstGeom>
          <a:noFill/>
          <a:ln w="9525">
            <a:noFill/>
            <a:miter lim="800000"/>
            <a:headEnd/>
            <a:tailEnd/>
          </a:ln>
          <a:effectLst/>
        </p:spPr>
      </p:pic>
      <p:sp>
        <p:nvSpPr>
          <p:cNvPr id="15" name="Seta dobrada 14"/>
          <p:cNvSpPr/>
          <p:nvPr/>
        </p:nvSpPr>
        <p:spPr>
          <a:xfrm rot="10800000">
            <a:off x="4786314" y="0"/>
            <a:ext cx="2533668" cy="2643182"/>
          </a:xfrm>
          <a:prstGeom prst="bentArrow">
            <a:avLst>
              <a:gd name="adj1" fmla="val 16187"/>
              <a:gd name="adj2" fmla="val 15768"/>
              <a:gd name="adj3" fmla="val 30875"/>
              <a:gd name="adj4" fmla="val 37036"/>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Seta dobrada 15"/>
          <p:cNvSpPr/>
          <p:nvPr/>
        </p:nvSpPr>
        <p:spPr>
          <a:xfrm rot="10800000" flipH="1">
            <a:off x="285720" y="0"/>
            <a:ext cx="4143404" cy="3714728"/>
          </a:xfrm>
          <a:prstGeom prst="bentArrow">
            <a:avLst>
              <a:gd name="adj1" fmla="val 11226"/>
              <a:gd name="adj2" fmla="val 9842"/>
              <a:gd name="adj3" fmla="val 20952"/>
              <a:gd name="adj4" fmla="val 35382"/>
            </a:avLst>
          </a:prstGeom>
          <a:solidFill>
            <a:srgbClr val="DF6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Seta para a direita 16"/>
          <p:cNvSpPr/>
          <p:nvPr/>
        </p:nvSpPr>
        <p:spPr>
          <a:xfrm rot="10800000">
            <a:off x="5214942" y="4214818"/>
            <a:ext cx="4143404" cy="857256"/>
          </a:xfrm>
          <a:prstGeom prst="rightArrow">
            <a:avLst>
              <a:gd name="adj1" fmla="val 50000"/>
              <a:gd name="adj2" fmla="val 73880"/>
            </a:avLst>
          </a:prstGeom>
          <a:solidFill>
            <a:srgbClr val="3EA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Seta dobrada 17"/>
          <p:cNvSpPr/>
          <p:nvPr/>
        </p:nvSpPr>
        <p:spPr>
          <a:xfrm rot="10800000" flipH="1" flipV="1">
            <a:off x="3071803" y="5715016"/>
            <a:ext cx="2252678" cy="1142984"/>
          </a:xfrm>
          <a:prstGeom prst="bentArrow">
            <a:avLst>
              <a:gd name="adj1" fmla="val 32025"/>
              <a:gd name="adj2" fmla="val 30708"/>
              <a:gd name="adj3" fmla="val 34043"/>
              <a:gd name="adj4" fmla="val 3703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3" name="Tel - Na Medida - Maria Raimunda_cut.mp3">
            <a:hlinkClick r:id="" action="ppaction://media"/>
          </p:cNvPr>
          <p:cNvPicPr>
            <a:picLocks noRot="1" noChangeAspect="1"/>
          </p:cNvPicPr>
          <p:nvPr>
            <a:audioFile r:link="rId1"/>
          </p:nvPr>
        </p:nvPicPr>
        <p:blipFill>
          <a:blip r:embed="rId11"/>
          <a:stretch>
            <a:fillRect/>
          </a:stretch>
        </p:blipFill>
        <p:spPr>
          <a:xfrm>
            <a:off x="1683986" y="2357430"/>
            <a:ext cx="304800" cy="304800"/>
          </a:xfrm>
          <a:prstGeom prst="rect">
            <a:avLst/>
          </a:prstGeom>
        </p:spPr>
      </p:pic>
      <p:pic>
        <p:nvPicPr>
          <p:cNvPr id="36" name="Aline Alves da Silva de Oliveira_cut.mp3">
            <a:hlinkClick r:id="" action="ppaction://media"/>
          </p:cNvPr>
          <p:cNvPicPr>
            <a:picLocks noRot="1" noChangeAspect="1"/>
          </p:cNvPicPr>
          <p:nvPr>
            <a:audioFile r:link="rId2"/>
          </p:nvPr>
        </p:nvPicPr>
        <p:blipFill>
          <a:blip r:embed="rId12"/>
          <a:stretch>
            <a:fillRect/>
          </a:stretch>
        </p:blipFill>
        <p:spPr>
          <a:xfrm>
            <a:off x="6970398" y="3714752"/>
            <a:ext cx="304800" cy="304800"/>
          </a:xfrm>
          <a:prstGeom prst="rect">
            <a:avLst/>
          </a:prstGeom>
        </p:spPr>
      </p:pic>
      <p:pic>
        <p:nvPicPr>
          <p:cNvPr id="38" name="Imagem 37" descr="Icon5.png"/>
          <p:cNvPicPr>
            <a:picLocks noChangeAspect="1"/>
          </p:cNvPicPr>
          <p:nvPr/>
        </p:nvPicPr>
        <p:blipFill>
          <a:blip r:embed="rId13" cstate="print"/>
          <a:stretch>
            <a:fillRect/>
          </a:stretch>
        </p:blipFill>
        <p:spPr>
          <a:xfrm>
            <a:off x="5357818" y="5545147"/>
            <a:ext cx="725105" cy="994429"/>
          </a:xfrm>
          <a:prstGeom prst="rect">
            <a:avLst/>
          </a:prstGeom>
        </p:spPr>
      </p:pic>
      <p:pic>
        <p:nvPicPr>
          <p:cNvPr id="39" name="Tel - Na Medida - Leila_cut(1).mp3">
            <a:hlinkClick r:id="" action="ppaction://media"/>
          </p:cNvPr>
          <p:cNvPicPr>
            <a:picLocks noRot="1" noChangeAspect="1"/>
          </p:cNvPicPr>
          <p:nvPr>
            <a:audioFile r:link="rId3"/>
          </p:nvPr>
        </p:nvPicPr>
        <p:blipFill>
          <a:blip r:embed="rId14"/>
          <a:stretch>
            <a:fillRect/>
          </a:stretch>
        </p:blipFill>
        <p:spPr>
          <a:xfrm>
            <a:off x="5670866" y="6553224"/>
            <a:ext cx="304800" cy="304800"/>
          </a:xfrm>
          <a:prstGeom prst="rect">
            <a:avLst/>
          </a:prstGeom>
        </p:spPr>
      </p:pic>
      <p:pic>
        <p:nvPicPr>
          <p:cNvPr id="40" name="MT - Marco_Antonio.mp3">
            <a:hlinkClick r:id="" action="ppaction://media"/>
          </p:cNvPr>
          <p:cNvPicPr>
            <a:picLocks noRot="1" noChangeAspect="1"/>
          </p:cNvPicPr>
          <p:nvPr>
            <a:audioFile r:link="rId4"/>
          </p:nvPr>
        </p:nvPicPr>
        <p:blipFill>
          <a:blip r:embed="rId11"/>
          <a:stretch>
            <a:fillRect/>
          </a:stretch>
        </p:blipFill>
        <p:spPr>
          <a:xfrm>
            <a:off x="1085186" y="5201302"/>
            <a:ext cx="304800" cy="304800"/>
          </a:xfrm>
          <a:prstGeom prst="rect">
            <a:avLst/>
          </a:prstGeom>
        </p:spPr>
      </p:pic>
      <p:pic>
        <p:nvPicPr>
          <p:cNvPr id="25" name="Imagem 24" descr="lapis.png"/>
          <p:cNvPicPr>
            <a:picLocks noChangeAspect="1"/>
          </p:cNvPicPr>
          <p:nvPr/>
        </p:nvPicPr>
        <p:blipFill>
          <a:blip r:embed="rId15"/>
          <a:stretch>
            <a:fillRect/>
          </a:stretch>
        </p:blipFill>
        <p:spPr>
          <a:xfrm>
            <a:off x="8041968" y="13648"/>
            <a:ext cx="1102751" cy="1214422"/>
          </a:xfrm>
          <a:prstGeom prst="rect">
            <a:avLst/>
          </a:prstGeom>
        </p:spPr>
      </p:pic>
    </p:spTree>
    <p:extLst>
      <p:ext uri="{BB962C8B-B14F-4D97-AF65-F5344CB8AC3E}">
        <p14:creationId xmlns:p14="http://schemas.microsoft.com/office/powerpoint/2010/main" val="309759411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2"/>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 dur="500"/>
                                        <p:tgtEl>
                                          <p:spTgt spid="20"/>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2"/>
                                          </p:val>
                                        </p:tav>
                                        <p:tav tm="100000">
                                          <p:val>
                                            <p:strVal val="#ppt_x"/>
                                          </p:val>
                                        </p:tav>
                                      </p:tavLst>
                                    </p:anim>
                                    <p:anim calcmode="lin" valueType="num">
                                      <p:cBhvr>
                                        <p:cTn id="13" dur="5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14" dur="500"/>
                                        <p:tgtEl>
                                          <p:spTgt spid="19"/>
                                        </p:tgtEl>
                                      </p:cBhvr>
                                    </p:animEffect>
                                  </p:childTnLst>
                                </p:cTn>
                              </p:par>
                            </p:childTnLst>
                          </p:cTn>
                        </p:par>
                        <p:par>
                          <p:cTn id="15" fill="hold">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right)">
                                      <p:cBhvr>
                                        <p:cTn id="18" dur="500"/>
                                        <p:tgtEl>
                                          <p:spTgt spid="15"/>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par>
                                <p:cTn id="27" presetID="10"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right)">
                                      <p:cBhvr>
                                        <p:cTn id="41" dur="500"/>
                                        <p:tgtEl>
                                          <p:spTgt spid="27"/>
                                        </p:tgtEl>
                                      </p:cBhvr>
                                    </p:animEffect>
                                  </p:childTnLst>
                                </p:cTn>
                              </p:par>
                              <p:par>
                                <p:cTn id="42" presetID="10" presetClass="entr" presetSubtype="0" fill="hold"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4000"/>
                            </p:stCondLst>
                            <p:childTnLst>
                              <p:par>
                                <p:cTn id="50" presetID="10" presetClass="entr" presetSubtype="0" fill="hold"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childTnLst>
                          </p:cTn>
                        </p:par>
                        <p:par>
                          <p:cTn id="53" fill="hold">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left)">
                                      <p:cBhvr>
                                        <p:cTn id="56" dur="500"/>
                                        <p:tgtEl>
                                          <p:spTgt spid="24"/>
                                        </p:tgtEl>
                                      </p:cBhvr>
                                    </p:animEffect>
                                  </p:childTnLst>
                                </p:cTn>
                              </p:par>
                              <p:par>
                                <p:cTn id="57" presetID="10" presetClass="entr" presetSubtype="0"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childTnLst>
                          </p:cTn>
                        </p:par>
                        <p:par>
                          <p:cTn id="60" fill="hold">
                            <p:stCondLst>
                              <p:cond delay="5000"/>
                            </p:stCondLst>
                            <p:childTnLst>
                              <p:par>
                                <p:cTn id="61" presetID="22" presetClass="entr" presetSubtype="8"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par>
                          <p:cTn id="64" fill="hold">
                            <p:stCondLst>
                              <p:cond delay="5500"/>
                            </p:stCondLst>
                            <p:childTnLst>
                              <p:par>
                                <p:cTn id="65" presetID="10" presetClass="entr" presetSubtype="0" fill="hold"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childTnLst>
                          </p:cTn>
                        </p:par>
                        <p:par>
                          <p:cTn id="68" fill="hold">
                            <p:stCondLst>
                              <p:cond delay="6000"/>
                            </p:stCondLst>
                            <p:childTnLst>
                              <p:par>
                                <p:cTn id="69" presetID="22" presetClass="entr" presetSubtype="8"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left)">
                                      <p:cBhvr>
                                        <p:cTn id="71" dur="500"/>
                                        <p:tgtEl>
                                          <p:spTgt spid="30"/>
                                        </p:tgtEl>
                                      </p:cBhvr>
                                    </p:animEffect>
                                  </p:childTnLst>
                                </p:cTn>
                              </p:par>
                              <p:par>
                                <p:cTn id="72" presetID="10" presetClass="entr" presetSubtype="0" fill="hold" nodeType="with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75"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audio>
              <p:cMediaNode>
                <p:cTn id="76" fill="hold" display="0">
                  <p:stCondLst>
                    <p:cond delay="indefinite"/>
                  </p:stCondLst>
                  <p:endCondLst>
                    <p:cond evt="onNext" delay="0">
                      <p:tgtEl>
                        <p:sldTgt/>
                      </p:tgtEl>
                    </p:cond>
                    <p:cond evt="onPrev" delay="0">
                      <p:tgtEl>
                        <p:sldTgt/>
                      </p:tgtEl>
                    </p:cond>
                    <p:cond evt="onStopAudio" delay="0">
                      <p:tgtEl>
                        <p:sldTgt/>
                      </p:tgtEl>
                    </p:cond>
                  </p:endCondLst>
                </p:cTn>
                <p:tgtEl>
                  <p:spTgt spid="36"/>
                </p:tgtEl>
              </p:cMediaNode>
            </p:audio>
            <p:audio>
              <p:cMediaNode>
                <p:cTn id="77" fill="hold" display="0">
                  <p:stCondLst>
                    <p:cond delay="indefinite"/>
                  </p:stCondLst>
                  <p:endCondLst>
                    <p:cond evt="onNext" delay="0">
                      <p:tgtEl>
                        <p:sldTgt/>
                      </p:tgtEl>
                    </p:cond>
                    <p:cond evt="onPrev" delay="0">
                      <p:tgtEl>
                        <p:sldTgt/>
                      </p:tgtEl>
                    </p:cond>
                    <p:cond evt="onStopAudio" delay="0">
                      <p:tgtEl>
                        <p:sldTgt/>
                      </p:tgtEl>
                    </p:cond>
                  </p:endCondLst>
                </p:cTn>
                <p:tgtEl>
                  <p:spTgt spid="39"/>
                </p:tgtEl>
              </p:cMediaNode>
            </p:audio>
            <p:audio>
              <p:cMediaNode>
                <p:cTn id="78" fill="hold" display="0">
                  <p:stCondLst>
                    <p:cond delay="indefinite"/>
                  </p:stCondLst>
                  <p:endCondLst>
                    <p:cond evt="onNext" delay="0">
                      <p:tgtEl>
                        <p:sldTgt/>
                      </p:tgtEl>
                    </p:cond>
                    <p:cond evt="onPrev" delay="0">
                      <p:tgtEl>
                        <p:sldTgt/>
                      </p:tgtEl>
                    </p:cond>
                    <p:cond evt="onStopAudio" delay="0">
                      <p:tgtEl>
                        <p:sldTgt/>
                      </p:tgtEl>
                    </p:cond>
                  </p:endCondLst>
                </p:cTn>
                <p:tgtEl>
                  <p:spTgt spid="40"/>
                </p:tgtEl>
              </p:cMediaNode>
            </p:audio>
          </p:childTnLst>
        </p:cTn>
      </p:par>
    </p:tnLst>
    <p:bldLst>
      <p:bldP spid="30" grpId="0" animBg="1"/>
      <p:bldP spid="24" grpId="0" animBg="1"/>
      <p:bldP spid="27" grpId="0" animBg="1"/>
      <p:bldP spid="19" grpId="0"/>
      <p:bldP spid="15" grpId="0" animBg="1"/>
      <p:bldP spid="16" grpId="0" animBg="1"/>
      <p:bldP spid="17" grpId="0" animBg="1"/>
      <p:bldP spid="18" grpId="0" animBg="1"/>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3799</TotalTime>
  <Words>1830</Words>
  <Application>Microsoft Office PowerPoint</Application>
  <PresentationFormat>Apresentação na tela (4:3)</PresentationFormat>
  <Paragraphs>321</Paragraphs>
  <Slides>28</Slides>
  <Notes>1</Notes>
  <HiddenSlides>0</HiddenSlides>
  <MMClips>4</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28</vt:i4>
      </vt:variant>
    </vt:vector>
  </HeadingPairs>
  <TitlesOfParts>
    <vt:vector size="35" baseType="lpstr">
      <vt:lpstr>맑은 고딕</vt:lpstr>
      <vt:lpstr>Aharoni</vt:lpstr>
      <vt:lpstr>Arial</vt:lpstr>
      <vt:lpstr>Calibri</vt:lpstr>
      <vt:lpstr>Century Gothic</vt:lpstr>
      <vt:lpstr>Rockwell</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candido</dc:creator>
  <cp:lastModifiedBy>Paulo Jorge de Paiva Fonseca</cp:lastModifiedBy>
  <cp:revision>672</cp:revision>
  <dcterms:created xsi:type="dcterms:W3CDTF">2016-06-03T06:40:17Z</dcterms:created>
  <dcterms:modified xsi:type="dcterms:W3CDTF">2016-09-21T21:14:12Z</dcterms:modified>
</cp:coreProperties>
</file>